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131"/>
  </p:notesMasterIdLst>
  <p:sldIdLst>
    <p:sldId id="256" r:id="rId2"/>
    <p:sldId id="424" r:id="rId3"/>
    <p:sldId id="627" r:id="rId4"/>
    <p:sldId id="478" r:id="rId5"/>
    <p:sldId id="628" r:id="rId6"/>
    <p:sldId id="481" r:id="rId7"/>
    <p:sldId id="482" r:id="rId8"/>
    <p:sldId id="488" r:id="rId9"/>
    <p:sldId id="491" r:id="rId10"/>
    <p:sldId id="492" r:id="rId11"/>
    <p:sldId id="493" r:id="rId12"/>
    <p:sldId id="494" r:id="rId13"/>
    <p:sldId id="487" r:id="rId14"/>
    <p:sldId id="495" r:id="rId15"/>
    <p:sldId id="496" r:id="rId16"/>
    <p:sldId id="630" r:id="rId17"/>
    <p:sldId id="498" r:id="rId18"/>
    <p:sldId id="501" r:id="rId19"/>
    <p:sldId id="502" r:id="rId20"/>
    <p:sldId id="503" r:id="rId21"/>
    <p:sldId id="504" r:id="rId22"/>
    <p:sldId id="506" r:id="rId23"/>
    <p:sldId id="507" r:id="rId24"/>
    <p:sldId id="508" r:id="rId25"/>
    <p:sldId id="509" r:id="rId26"/>
    <p:sldId id="510" r:id="rId27"/>
    <p:sldId id="511" r:id="rId28"/>
    <p:sldId id="512" r:id="rId29"/>
    <p:sldId id="513" r:id="rId30"/>
    <p:sldId id="514" r:id="rId31"/>
    <p:sldId id="515" r:id="rId32"/>
    <p:sldId id="516" r:id="rId33"/>
    <p:sldId id="517" r:id="rId34"/>
    <p:sldId id="518" r:id="rId35"/>
    <p:sldId id="519" r:id="rId36"/>
    <p:sldId id="520" r:id="rId37"/>
    <p:sldId id="638" r:id="rId38"/>
    <p:sldId id="522" r:id="rId39"/>
    <p:sldId id="523" r:id="rId40"/>
    <p:sldId id="524" r:id="rId41"/>
    <p:sldId id="525" r:id="rId42"/>
    <p:sldId id="526" r:id="rId43"/>
    <p:sldId id="527" r:id="rId44"/>
    <p:sldId id="528" r:id="rId45"/>
    <p:sldId id="529" r:id="rId46"/>
    <p:sldId id="530" r:id="rId47"/>
    <p:sldId id="531" r:id="rId48"/>
    <p:sldId id="532" r:id="rId49"/>
    <p:sldId id="533" r:id="rId50"/>
    <p:sldId id="534" r:id="rId51"/>
    <p:sldId id="535" r:id="rId52"/>
    <p:sldId id="536" r:id="rId53"/>
    <p:sldId id="537" r:id="rId54"/>
    <p:sldId id="637" r:id="rId55"/>
    <p:sldId id="538" r:id="rId56"/>
    <p:sldId id="539" r:id="rId57"/>
    <p:sldId id="540" r:id="rId58"/>
    <p:sldId id="541" r:id="rId59"/>
    <p:sldId id="542" r:id="rId60"/>
    <p:sldId id="543" r:id="rId61"/>
    <p:sldId id="544" r:id="rId62"/>
    <p:sldId id="545" r:id="rId63"/>
    <p:sldId id="633" r:id="rId64"/>
    <p:sldId id="634" r:id="rId65"/>
    <p:sldId id="635" r:id="rId66"/>
    <p:sldId id="546" r:id="rId67"/>
    <p:sldId id="547" r:id="rId68"/>
    <p:sldId id="548" r:id="rId69"/>
    <p:sldId id="549" r:id="rId70"/>
    <p:sldId id="553" r:id="rId71"/>
    <p:sldId id="554" r:id="rId72"/>
    <p:sldId id="555" r:id="rId73"/>
    <p:sldId id="556" r:id="rId74"/>
    <p:sldId id="557" r:id="rId75"/>
    <p:sldId id="558" r:id="rId76"/>
    <p:sldId id="559" r:id="rId77"/>
    <p:sldId id="560" r:id="rId78"/>
    <p:sldId id="561" r:id="rId79"/>
    <p:sldId id="562" r:id="rId80"/>
    <p:sldId id="563" r:id="rId81"/>
    <p:sldId id="564" r:id="rId82"/>
    <p:sldId id="565" r:id="rId83"/>
    <p:sldId id="566" r:id="rId84"/>
    <p:sldId id="567" r:id="rId85"/>
    <p:sldId id="568" r:id="rId86"/>
    <p:sldId id="569" r:id="rId87"/>
    <p:sldId id="570" r:id="rId88"/>
    <p:sldId id="425" r:id="rId89"/>
    <p:sldId id="571" r:id="rId90"/>
    <p:sldId id="426" r:id="rId91"/>
    <p:sldId id="639" r:id="rId92"/>
    <p:sldId id="427" r:id="rId93"/>
    <p:sldId id="428" r:id="rId94"/>
    <p:sldId id="572" r:id="rId95"/>
    <p:sldId id="573" r:id="rId96"/>
    <p:sldId id="574" r:id="rId97"/>
    <p:sldId id="575" r:id="rId98"/>
    <p:sldId id="576" r:id="rId99"/>
    <p:sldId id="577" r:id="rId100"/>
    <p:sldId id="578" r:id="rId101"/>
    <p:sldId id="579" r:id="rId102"/>
    <p:sldId id="580" r:id="rId103"/>
    <p:sldId id="581" r:id="rId104"/>
    <p:sldId id="582" r:id="rId105"/>
    <p:sldId id="583" r:id="rId106"/>
    <p:sldId id="586" r:id="rId107"/>
    <p:sldId id="587" r:id="rId108"/>
    <p:sldId id="588" r:id="rId109"/>
    <p:sldId id="589" r:id="rId110"/>
    <p:sldId id="640" r:id="rId111"/>
    <p:sldId id="641" r:id="rId112"/>
    <p:sldId id="590" r:id="rId113"/>
    <p:sldId id="591" r:id="rId114"/>
    <p:sldId id="592" r:id="rId115"/>
    <p:sldId id="593" r:id="rId116"/>
    <p:sldId id="584" r:id="rId117"/>
    <p:sldId id="594" r:id="rId118"/>
    <p:sldId id="595" r:id="rId119"/>
    <p:sldId id="596" r:id="rId120"/>
    <p:sldId id="597" r:id="rId121"/>
    <p:sldId id="631" r:id="rId122"/>
    <p:sldId id="632" r:id="rId123"/>
    <p:sldId id="598" r:id="rId124"/>
    <p:sldId id="599" r:id="rId125"/>
    <p:sldId id="600" r:id="rId126"/>
    <p:sldId id="601" r:id="rId127"/>
    <p:sldId id="602" r:id="rId128"/>
    <p:sldId id="603" r:id="rId129"/>
    <p:sldId id="336" r:id="rId1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860020"/>
    <a:srgbClr val="535352"/>
    <a:srgbClr val="FFFF00"/>
    <a:srgbClr val="FF00FF"/>
    <a:srgbClr val="EC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38" y="22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wmf"/><Relationship Id="rId1" Type="http://schemas.openxmlformats.org/officeDocument/2006/relationships/image" Target="../media/image14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wmf"/><Relationship Id="rId1" Type="http://schemas.openxmlformats.org/officeDocument/2006/relationships/image" Target="../media/image14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5875E-48B4-4B23-84EB-F9D30627C7EB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2D56F-1776-4312-B3BE-AF2C0BF58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8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10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6002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2pPr>
            <a:lvl3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2F32A4E4-C5EC-4B10-A0FF-2F3856B21CF2}" type="slidenum">
              <a:rPr lang="ko-KR" altLang="en-US" smtClean="0"/>
              <a:pPr/>
              <a:t>‹#›</a:t>
            </a:fld>
            <a:r>
              <a:rPr lang="en-US" altLang="ko-KR" dirty="0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461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2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669" y="227251"/>
            <a:ext cx="8748765" cy="665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669" y="1109328"/>
            <a:ext cx="8748765" cy="534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031" y="6533358"/>
            <a:ext cx="2057400" cy="26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2A4E4-C5EC-4B10-A0FF-2F3856B21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9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ctr" defTabSz="844078" rtl="0" eaLnBrk="1" latinLnBrk="1" hangingPunct="1">
        <a:lnSpc>
          <a:spcPct val="90000"/>
        </a:lnSpc>
        <a:spcBef>
          <a:spcPct val="0"/>
        </a:spcBef>
        <a:buNone/>
        <a:defRPr sz="3200" b="0" kern="1200">
          <a:solidFill>
            <a:srgbClr val="860020"/>
          </a:solidFill>
          <a:latin typeface="Gill Sans MT" panose="020B0502020104020203" pitchFamily="34" charset="0"/>
          <a:ea typeface="나눔스퀘어 Bold" panose="020B0600000101010101" pitchFamily="50" charset="-127"/>
          <a:cs typeface="+mj-cs"/>
        </a:defRPr>
      </a:lvl1pPr>
    </p:titleStyle>
    <p:bodyStyle>
      <a:lvl1pPr marL="211020" indent="-211020" algn="l" defTabSz="844078" rtl="0" eaLnBrk="1" latinLnBrk="1" hangingPunct="1">
        <a:lnSpc>
          <a:spcPct val="130000"/>
        </a:lnSpc>
        <a:spcBef>
          <a:spcPts val="92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1pPr>
      <a:lvl2pPr marL="633058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2pPr>
      <a:lvl3pPr marL="1055097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3pPr>
      <a:lvl4pPr marL="1477136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4pPr>
      <a:lvl5pPr marL="1899175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5pPr>
      <a:lvl6pPr marL="232121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91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30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1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61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80.w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3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6.xml"/><Relationship Id="rId7" Type="http://schemas.openxmlformats.org/officeDocument/2006/relationships/image" Target="../media/image3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tags" Target="../tags/tag9.xml"/><Relationship Id="rId16" Type="http://schemas.openxmlformats.org/officeDocument/2006/relationships/image" Target="../media/image4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41.png"/><Relationship Id="rId5" Type="http://schemas.openxmlformats.org/officeDocument/2006/relationships/tags" Target="../tags/tag12.xml"/><Relationship Id="rId15" Type="http://schemas.openxmlformats.org/officeDocument/2006/relationships/image" Target="../media/image4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png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51.png"/><Relationship Id="rId5" Type="http://schemas.openxmlformats.org/officeDocument/2006/relationships/tags" Target="../tags/tag21.xml"/><Relationship Id="rId10" Type="http://schemas.openxmlformats.org/officeDocument/2006/relationships/image" Target="../media/image50.png"/><Relationship Id="rId4" Type="http://schemas.openxmlformats.org/officeDocument/2006/relationships/tags" Target="../tags/tag20.xml"/><Relationship Id="rId9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image" Target="../media/image45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43.png"/><Relationship Id="rId2" Type="http://schemas.openxmlformats.org/officeDocument/2006/relationships/tags" Target="../tags/tag24.xml"/><Relationship Id="rId16" Type="http://schemas.openxmlformats.org/officeDocument/2006/relationships/image" Target="../media/image54.pn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53.png"/><Relationship Id="rId5" Type="http://schemas.openxmlformats.org/officeDocument/2006/relationships/tags" Target="../tags/tag27.xml"/><Relationship Id="rId15" Type="http://schemas.openxmlformats.org/officeDocument/2006/relationships/image" Target="../media/image42.png"/><Relationship Id="rId10" Type="http://schemas.openxmlformats.org/officeDocument/2006/relationships/image" Target="../media/image52.png"/><Relationship Id="rId4" Type="http://schemas.openxmlformats.org/officeDocument/2006/relationships/tags" Target="../tags/tag26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1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5.png"/><Relationship Id="rId5" Type="http://schemas.openxmlformats.org/officeDocument/2006/relationships/image" Target="../media/image33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9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8.bin"/><Relationship Id="rId2" Type="http://schemas.openxmlformats.org/officeDocument/2006/relationships/tags" Target="../tags/tag4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05.emf"/><Relationship Id="rId9" Type="http://schemas.openxmlformats.org/officeDocument/2006/relationships/image" Target="../media/image10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5.emf"/><Relationship Id="rId4" Type="http://schemas.openxmlformats.org/officeDocument/2006/relationships/image" Target="../media/image10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07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89.png"/><Relationship Id="rId5" Type="http://schemas.openxmlformats.org/officeDocument/2006/relationships/image" Target="../media/image33.png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49.xml"/><Relationship Id="rId7" Type="http://schemas.openxmlformats.org/officeDocument/2006/relationships/image" Target="../media/image108.wmf"/><Relationship Id="rId2" Type="http://schemas.openxmlformats.org/officeDocument/2006/relationships/tags" Target="../tags/tag48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09.png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07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14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55.xml"/><Relationship Id="rId7" Type="http://schemas.openxmlformats.org/officeDocument/2006/relationships/image" Target="../media/image126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30.png"/><Relationship Id="rId5" Type="http://schemas.openxmlformats.org/officeDocument/2006/relationships/tags" Target="../tags/tag57.xml"/><Relationship Id="rId10" Type="http://schemas.openxmlformats.org/officeDocument/2006/relationships/image" Target="../media/image129.png"/><Relationship Id="rId4" Type="http://schemas.openxmlformats.org/officeDocument/2006/relationships/tags" Target="../tags/tag56.xml"/><Relationship Id="rId9" Type="http://schemas.openxmlformats.org/officeDocument/2006/relationships/image" Target="../media/image12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31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exploratory-data-analysis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G"/><Relationship Id="rId4" Type="http://schemas.openxmlformats.org/officeDocument/2006/relationships/image" Target="../media/image138.JP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4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43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6.w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45.w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emf"/><Relationship Id="rId7" Type="http://schemas.openxmlformats.org/officeDocument/2006/relationships/image" Target="../media/image1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47.wmf"/><Relationship Id="rId4" Type="http://schemas.openxmlformats.org/officeDocument/2006/relationships/oleObject" Target="../embeddings/oleObject2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396" y="3743269"/>
            <a:ext cx="920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Part 1: Supervised Learning</a:t>
            </a:r>
            <a:endParaRPr lang="ko-KR" altLang="en-US" sz="40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5396" y="4920338"/>
            <a:ext cx="92020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err="1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강필성</a:t>
            </a:r>
            <a:endParaRPr lang="en-US" altLang="ko-KR" sz="2400" dirty="0" smtClean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고려대학교 산업경영공학부</a:t>
            </a:r>
            <a:endParaRPr lang="en-US" altLang="ko-KR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pilsung_kang@korea.ac.kr</a:t>
            </a:r>
            <a:endParaRPr lang="ko-KR" altLang="en-US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machine learning in manufacturi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12" y="554105"/>
            <a:ext cx="390144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860020"/>
                </a:solidFill>
              </a:rPr>
              <a:t>4</a:t>
            </a:r>
            <a:r>
              <a:rPr lang="ko-KR" altLang="en-US" dirty="0" smtClean="0">
                <a:solidFill>
                  <a:srgbClr val="860020"/>
                </a:solidFill>
              </a:rPr>
              <a:t>단계</a:t>
            </a:r>
            <a:r>
              <a:rPr lang="en-US" altLang="ko-KR" dirty="0">
                <a:solidFill>
                  <a:srgbClr val="860020"/>
                </a:solidFill>
              </a:rPr>
              <a:t>: </a:t>
            </a:r>
            <a:r>
              <a:rPr lang="ko-KR" altLang="en-US" dirty="0" smtClean="0">
                <a:solidFill>
                  <a:srgbClr val="860020"/>
                </a:solidFill>
              </a:rPr>
              <a:t>모델 구축</a:t>
            </a:r>
            <a:endParaRPr lang="en-US" altLang="ko-KR" dirty="0">
              <a:solidFill>
                <a:srgbClr val="860020"/>
              </a:solidFill>
            </a:endParaRPr>
          </a:p>
          <a:p>
            <a:pPr lvl="1"/>
            <a:r>
              <a:rPr lang="ko-KR" altLang="en-US" dirty="0"/>
              <a:t>질문의 속성</a:t>
            </a:r>
            <a:r>
              <a:rPr lang="en-US" altLang="ko-KR" dirty="0"/>
              <a:t>, </a:t>
            </a:r>
            <a:r>
              <a:rPr lang="ko-KR" altLang="en-US" dirty="0"/>
              <a:t>데이터의 특징</a:t>
            </a:r>
            <a:r>
              <a:rPr lang="en-US" altLang="ko-KR" dirty="0"/>
              <a:t>, </a:t>
            </a:r>
            <a:r>
              <a:rPr lang="ko-KR" altLang="en-US" dirty="0"/>
              <a:t>결과의 설명력 포함 유무 등을 고려하여 적합한 분석 알고리즘 선택</a:t>
            </a:r>
            <a:endParaRPr lang="en-US" altLang="ko-KR" dirty="0"/>
          </a:p>
        </p:txBody>
      </p:sp>
      <p:pic>
        <p:nvPicPr>
          <p:cNvPr id="9218" name="Picture 2" descr="Machine Learning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669" y="2312904"/>
            <a:ext cx="5902734" cy="4220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-1" y="6596390"/>
            <a:ext cx="64446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https://www.techleer.com/articles/203-machine-learning-algorithm-backbone-of-emerging-technologies/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147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범주형 변수에 대해서는 분기가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가능한 모든 경우의 </a:t>
            </a:r>
            <a:r>
              <a:rPr lang="ko-KR" altLang="en-US" dirty="0"/>
              <a:t>수를 조사</a:t>
            </a:r>
            <a:endParaRPr lang="en-US" altLang="ko-KR" dirty="0"/>
          </a:p>
          <a:p>
            <a:pPr lvl="1"/>
            <a:r>
              <a:rPr lang="ko-KR" altLang="en-US" dirty="0"/>
              <a:t>예시</a:t>
            </a:r>
            <a:r>
              <a:rPr lang="en-US" altLang="ko-KR" dirty="0"/>
              <a:t>: 3</a:t>
            </a:r>
            <a:r>
              <a:rPr lang="ko-KR" altLang="en-US" dirty="0"/>
              <a:t>개의 범주 </a:t>
            </a:r>
            <a:r>
              <a:rPr lang="en-US" altLang="ko-KR" dirty="0"/>
              <a:t>A, B, and C</a:t>
            </a:r>
            <a:r>
              <a:rPr lang="ko-KR" altLang="en-US" dirty="0"/>
              <a:t>가 존재하는 경우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{A} vs. {B,C}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{B} vs. {A,C}</a:t>
            </a:r>
          </a:p>
          <a:p>
            <a:pPr lvl="2">
              <a:lnSpc>
                <a:spcPct val="150000"/>
              </a:lnSpc>
            </a:pPr>
            <a:r>
              <a:rPr lang="en-US" altLang="ko-KR" sz="1800" dirty="0"/>
              <a:t>{C} vs. {A,B}</a:t>
            </a:r>
          </a:p>
          <a:p>
            <a:pPr lvl="1"/>
            <a:r>
              <a:rPr lang="ko-KR" altLang="en-US" sz="2000" dirty="0"/>
              <a:t>위 경우의 수에 대한 정보 획득을 각각 계산</a:t>
            </a:r>
            <a:endParaRPr lang="en-US" altLang="ko-KR" sz="2000" dirty="0"/>
          </a:p>
          <a:p>
            <a:pPr marL="720725" lvl="2" indent="0">
              <a:lnSpc>
                <a:spcPct val="150000"/>
              </a:lnSpc>
              <a:buNone/>
            </a:pPr>
            <a:endParaRPr lang="en-US" altLang="ko-KR" sz="1800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29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37270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최적의 분기점 선택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032134"/>
            <a:ext cx="5256584" cy="465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정보획득을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최대화하는 분기점을 선택하여 분기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23528" y="2776034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3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85" y="1263256"/>
            <a:ext cx="2126287" cy="518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cxnSp>
        <p:nvCxnSpPr>
          <p:cNvPr id="10" name="직선 연결선 9"/>
          <p:cNvCxnSpPr/>
          <p:nvPr/>
        </p:nvCxnSpPr>
        <p:spPr bwMode="auto">
          <a:xfrm>
            <a:off x="6690675" y="3955186"/>
            <a:ext cx="212979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068960"/>
            <a:ext cx="4677395" cy="312247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196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pic>
        <p:nvPicPr>
          <p:cNvPr id="5" name="Content Placeholder 3" descr="CT-mowerTree1.jpg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63350" y="2588450"/>
            <a:ext cx="4818888" cy="259232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37270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의사결정나무 구조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2032134"/>
            <a:ext cx="511256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16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분기점은 나무의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노드가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되며 원 안의 숫자는 분기 기준이 되는 변수의 값임</a:t>
            </a:r>
            <a:endParaRPr lang="en-US" altLang="ko-KR" sz="16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사각형은 말단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(leaf node, 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더 이상 분기가 수행되지 않는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)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가 됨</a:t>
            </a:r>
            <a:endParaRPr lang="en-US" altLang="ko-KR" sz="16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선 아래 숫자는 분기로 인해 나뉜 레코드의 수를 의미</a:t>
            </a:r>
            <a:endParaRPr lang="en-US" altLang="ko-KR" sz="16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85" y="1263256"/>
            <a:ext cx="2126287" cy="518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cxnSp>
        <p:nvCxnSpPr>
          <p:cNvPr id="10" name="직선 연결선 9"/>
          <p:cNvCxnSpPr/>
          <p:nvPr/>
        </p:nvCxnSpPr>
        <p:spPr bwMode="auto">
          <a:xfrm>
            <a:off x="6690675" y="3955186"/>
            <a:ext cx="212979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직사각형 10"/>
          <p:cNvSpPr/>
          <p:nvPr/>
        </p:nvSpPr>
        <p:spPr bwMode="auto">
          <a:xfrm>
            <a:off x="323528" y="2776034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3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1619672" y="3717032"/>
            <a:ext cx="360040" cy="2381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5724128" y="3736179"/>
            <a:ext cx="360040" cy="23815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4" name="Content Placeholder 3" descr="CT-mowerTree1.jpg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5" r="6585"/>
          <a:stretch/>
        </p:blipFill>
        <p:spPr bwMode="auto">
          <a:xfrm>
            <a:off x="1332200" y="1484784"/>
            <a:ext cx="5040000" cy="3170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851920" y="2132856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Parent node</a:t>
            </a:r>
            <a:endParaRPr lang="ko-KR" altLang="en-US" sz="14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92080" y="4201343"/>
            <a:ext cx="1224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Child node</a:t>
            </a:r>
            <a:endParaRPr lang="ko-KR" altLang="en-US" sz="14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14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372706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모든 </a:t>
            </a:r>
            <a:r>
              <a:rPr lang="ko-KR" altLang="en-US" sz="2000" dirty="0" err="1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순도가 </a:t>
            </a:r>
            <a:r>
              <a:rPr lang="en-US" altLang="ko-KR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100%</a:t>
            </a:r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가 될 때까지 반복적으로 분기를 수행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032134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정보획득이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0</a:t>
            </a:r>
            <a:r>
              <a:rPr lang="ko-KR" altLang="en-US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이 되는 시점까지 수행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두 번째 분기점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income = 84.75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23528" y="3526557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4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68760"/>
            <a:ext cx="2152650" cy="273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cxnSp>
        <p:nvCxnSpPr>
          <p:cNvPr id="10" name="직선 연결선 9"/>
          <p:cNvCxnSpPr/>
          <p:nvPr/>
        </p:nvCxnSpPr>
        <p:spPr bwMode="auto">
          <a:xfrm>
            <a:off x="6740553" y="3573016"/>
            <a:ext cx="212979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Content Placeholder 3" descr="CT-mower2.jp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52478" y="2924944"/>
            <a:ext cx="4215666" cy="342000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73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268760"/>
            <a:ext cx="2152650" cy="273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cxnSp>
        <p:nvCxnSpPr>
          <p:cNvPr id="7" name="직선 연결선 6"/>
          <p:cNvCxnSpPr/>
          <p:nvPr/>
        </p:nvCxnSpPr>
        <p:spPr bwMode="auto">
          <a:xfrm>
            <a:off x="6740553" y="3573016"/>
            <a:ext cx="212979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직사각형 7"/>
          <p:cNvSpPr/>
          <p:nvPr/>
        </p:nvSpPr>
        <p:spPr bwMode="auto">
          <a:xfrm>
            <a:off x="323528" y="3526557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4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9632" y="1372706"/>
            <a:ext cx="511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모든 </a:t>
            </a:r>
            <a:r>
              <a:rPr lang="ko-KR" altLang="en-US" sz="2000" dirty="0" err="1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순도가 </a:t>
            </a:r>
            <a:r>
              <a:rPr lang="en-US" altLang="ko-KR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100%</a:t>
            </a:r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가 될 때까지 반복적으로 분기를 수행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59632" y="2032134"/>
            <a:ext cx="5112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정보획득이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0</a:t>
            </a:r>
            <a:r>
              <a:rPr lang="ko-KR" altLang="en-US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이 되는 시점까지 수행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두 번째 분기점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income = 84.75</a:t>
            </a:r>
          </a:p>
        </p:txBody>
      </p:sp>
      <p:pic>
        <p:nvPicPr>
          <p:cNvPr id="11" name="Content Placeholder 3" descr="CT-mowerTree2.jpg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624" y="3140968"/>
            <a:ext cx="5306470" cy="2867924"/>
          </a:xfrm>
        </p:spPr>
      </p:pic>
      <p:sp>
        <p:nvSpPr>
          <p:cNvPr id="12" name="TextBox 11"/>
          <p:cNvSpPr txBox="1"/>
          <p:nvPr/>
        </p:nvSpPr>
        <p:spPr>
          <a:xfrm>
            <a:off x="1979712" y="5805264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accent3">
                    <a:lumMod val="75000"/>
                  </a:schemeClr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Leaf node</a:t>
            </a:r>
            <a:endParaRPr lang="ko-KR" altLang="en-US" sz="1400" dirty="0">
              <a:solidFill>
                <a:schemeClr val="accent3">
                  <a:lumMod val="75000"/>
                </a:schemeClr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624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pic>
        <p:nvPicPr>
          <p:cNvPr id="5" name="Content Placeholder 3" descr="CT-mowerSPLITS.jpg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76" y="1902027"/>
            <a:ext cx="4759036" cy="396517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043688" y="1268760"/>
            <a:ext cx="770477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137270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재귀적 분기 완료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2032134"/>
            <a:ext cx="63367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모든 영역에는 하나의 범주에 속하는 레코드만 존재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3528" y="3526557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4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0" name="Content Placeholder 3" descr="CT-mowerSPLITS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54140"/>
            <a:ext cx="4752528" cy="3962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86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 err="1">
                <a:solidFill>
                  <a:prstClr val="black"/>
                </a:solidFill>
              </a:rPr>
              <a:t>과적합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재귀적 분기는 모든 </a:t>
            </a:r>
            <a:r>
              <a:rPr lang="ko-KR" altLang="en-US" dirty="0" err="1"/>
              <a:t>말단노드의</a:t>
            </a:r>
            <a:r>
              <a:rPr lang="ko-KR" altLang="en-US" dirty="0"/>
              <a:t> 순도가 </a:t>
            </a:r>
            <a:r>
              <a:rPr lang="en-US" altLang="ko-KR" dirty="0"/>
              <a:t>100%</a:t>
            </a:r>
            <a:r>
              <a:rPr lang="ko-KR" altLang="en-US" dirty="0" err="1"/>
              <a:t>일때</a:t>
            </a:r>
            <a:r>
              <a:rPr lang="ko-KR" altLang="en-US" dirty="0"/>
              <a:t> 종료됨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5842" name="Picture 2" descr="decision tree overfitt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0" b="8238"/>
          <a:stretch/>
        </p:blipFill>
        <p:spPr bwMode="auto">
          <a:xfrm>
            <a:off x="654766" y="1604427"/>
            <a:ext cx="7520000" cy="519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54766" y="6533358"/>
            <a:ext cx="483900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http://www.cs.cornell.edu/courses/cs4780/2017sp/lectures/lecturenote17.html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562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 err="1">
                <a:solidFill>
                  <a:prstClr val="black"/>
                </a:solidFill>
              </a:rPr>
              <a:t>과적합</a:t>
            </a:r>
            <a:r>
              <a:rPr lang="ko-KR" altLang="en-US" dirty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문제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재귀적 분기는 모든 </a:t>
            </a:r>
            <a:r>
              <a:rPr lang="ko-KR" altLang="en-US" dirty="0" err="1"/>
              <a:t>말단노드의</a:t>
            </a:r>
            <a:r>
              <a:rPr lang="ko-KR" altLang="en-US" dirty="0"/>
              <a:t> 순도가 </a:t>
            </a:r>
            <a:r>
              <a:rPr lang="en-US" altLang="ko-KR" dirty="0"/>
              <a:t>100%</a:t>
            </a:r>
            <a:r>
              <a:rPr lang="ko-KR" altLang="en-US" dirty="0" err="1"/>
              <a:t>일때</a:t>
            </a:r>
            <a:r>
              <a:rPr lang="ko-KR" altLang="en-US" dirty="0"/>
              <a:t> </a:t>
            </a:r>
            <a:r>
              <a:rPr lang="ko-KR" altLang="en-US" dirty="0" smtClean="0"/>
              <a:t>종료됨</a:t>
            </a:r>
            <a:endParaRPr lang="en-US" altLang="ko-KR" dirty="0"/>
          </a:p>
          <a:p>
            <a:pPr lvl="1"/>
            <a:r>
              <a:rPr lang="ko-KR" altLang="en-US" dirty="0" smtClean="0"/>
              <a:t>일반적으로 </a:t>
            </a:r>
            <a:r>
              <a:rPr lang="ko-KR" altLang="en-US" dirty="0"/>
              <a:t>이러한 </a:t>
            </a:r>
            <a:r>
              <a:rPr lang="en-US" altLang="ko-KR" dirty="0"/>
              <a:t>Full tree</a:t>
            </a:r>
            <a:r>
              <a:rPr lang="ko-KR" altLang="en-US" dirty="0"/>
              <a:t>는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과적합의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문제</a:t>
            </a:r>
            <a:r>
              <a:rPr lang="ko-KR" altLang="en-US" dirty="0"/>
              <a:t>를 내포하고 있으며</a:t>
            </a:r>
            <a:r>
              <a:rPr lang="en-US" altLang="ko-KR" dirty="0"/>
              <a:t>, </a:t>
            </a:r>
            <a:r>
              <a:rPr lang="ko-KR" altLang="en-US" dirty="0"/>
              <a:t>이는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새로운 데이터에 대한 예측 성능 저하의 위험</a:t>
            </a:r>
            <a:r>
              <a:rPr lang="ko-KR" altLang="en-US" dirty="0"/>
              <a:t>을 안고 </a:t>
            </a:r>
            <a:r>
              <a:rPr lang="ko-KR" altLang="en-US" dirty="0" smtClean="0"/>
              <a:t>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의사결정나무의 </a:t>
            </a:r>
            <a:r>
              <a:rPr lang="ko-KR" altLang="en-US" dirty="0"/>
              <a:t>노드 수가 증가할 때</a:t>
            </a:r>
            <a:r>
              <a:rPr lang="en-US" altLang="ko-KR" dirty="0"/>
              <a:t>, </a:t>
            </a:r>
            <a:r>
              <a:rPr lang="ko-KR" altLang="en-US" dirty="0"/>
              <a:t>처음에는 새로운 데이터에 대한 </a:t>
            </a:r>
            <a:r>
              <a:rPr lang="ko-KR" altLang="en-US" dirty="0" err="1"/>
              <a:t>오분류율이</a:t>
            </a:r>
            <a:r>
              <a:rPr lang="ko-KR" altLang="en-US" dirty="0"/>
              <a:t> 감소하나</a:t>
            </a:r>
            <a:r>
              <a:rPr lang="en-US" altLang="ko-KR" dirty="0"/>
              <a:t>, </a:t>
            </a:r>
            <a:r>
              <a:rPr lang="ko-KR" altLang="en-US" dirty="0"/>
              <a:t>일정 수준 이상이 되면 </a:t>
            </a:r>
            <a:r>
              <a:rPr lang="ko-KR" altLang="en-US" dirty="0" err="1"/>
              <a:t>오분류율이</a:t>
            </a:r>
            <a:r>
              <a:rPr lang="ko-KR" altLang="en-US" dirty="0"/>
              <a:t> 증가하는 현상 발생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36870" name="Picture 6" descr="Plot of error against tree size for training and testin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62" y="3165879"/>
            <a:ext cx="6544061" cy="363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359742" y="5714999"/>
            <a:ext cx="230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데이터 </a:t>
            </a:r>
            <a:r>
              <a:rPr lang="ko-KR" altLang="en-US" dirty="0" err="1" smtClean="0">
                <a:solidFill>
                  <a:srgbClr val="FF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오분류율</a:t>
            </a:r>
            <a:endParaRPr lang="ko-KR" altLang="en-US" dirty="0">
              <a:solidFill>
                <a:srgbClr val="FF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90650" y="4018313"/>
            <a:ext cx="230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검증 데이터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오분류율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6231193" y="4385151"/>
            <a:ext cx="428651" cy="8549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3"/>
          </p:cNvCxnSpPr>
          <p:nvPr/>
        </p:nvCxnSpPr>
        <p:spPr>
          <a:xfrm flipV="1">
            <a:off x="4667865" y="5847735"/>
            <a:ext cx="1054509" cy="5193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149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의사결정나무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가지치기 </a:t>
            </a:r>
            <a:r>
              <a:rPr lang="en-US" altLang="ko-KR" dirty="0" smtClean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 latinLnBrk="0"/>
            <a:r>
              <a:rPr lang="ko-KR" altLang="en-US" kern="0" dirty="0"/>
              <a:t>의사결정나무는 </a:t>
            </a:r>
            <a:r>
              <a:rPr lang="en-US" altLang="ko-KR" kern="0" dirty="0"/>
              <a:t>Full Tree</a:t>
            </a:r>
            <a:r>
              <a:rPr lang="ko-KR" altLang="en-US" kern="0" dirty="0"/>
              <a:t>를 생성한 뒤 적절한 수준에서 말단 노드를 결합하는 가지치기 수행</a:t>
            </a:r>
            <a:endParaRPr lang="en-US" altLang="ko-KR" kern="0" dirty="0"/>
          </a:p>
          <a:p>
            <a:pPr lvl="1" latinLnBrk="0"/>
            <a:r>
              <a:rPr lang="ko-KR" altLang="en-US" kern="0" dirty="0"/>
              <a:t>검증데이터에 대한 </a:t>
            </a:r>
            <a:r>
              <a:rPr lang="ko-KR" altLang="en-US" kern="0" dirty="0" err="1"/>
              <a:t>오분류율이</a:t>
            </a:r>
            <a:r>
              <a:rPr lang="ko-KR" altLang="en-US" kern="0" dirty="0"/>
              <a:t> 증가하는 시점에서 가지치기</a:t>
            </a:r>
            <a:endParaRPr lang="en-US" altLang="ko-KR" kern="0" dirty="0"/>
          </a:p>
          <a:p>
            <a:pPr lvl="1" latinLnBrk="0"/>
            <a:r>
              <a:rPr lang="en-US" altLang="ko-KR" kern="0" dirty="0"/>
              <a:t>Full tree</a:t>
            </a:r>
            <a:r>
              <a:rPr lang="ko-KR" altLang="en-US" kern="0" dirty="0"/>
              <a:t>에 비해 구조가 단순한 의사결정나무가 생성됨</a:t>
            </a:r>
            <a:endParaRPr lang="en-US" altLang="ko-KR" kern="0" dirty="0"/>
          </a:p>
          <a:p>
            <a:pPr lvl="1" latinLnBrk="0"/>
            <a:r>
              <a:rPr lang="ko-KR" altLang="en-US" kern="0" dirty="0">
                <a:solidFill>
                  <a:srgbClr val="0000FF"/>
                </a:solidFill>
              </a:rPr>
              <a:t>비용 </a:t>
            </a:r>
            <a:r>
              <a:rPr lang="ko-KR" altLang="en-US" kern="0" dirty="0" smtClean="0">
                <a:solidFill>
                  <a:srgbClr val="0000FF"/>
                </a:solidFill>
              </a:rPr>
              <a:t>복잡도</a:t>
            </a:r>
            <a:r>
              <a:rPr lang="en-US" altLang="ko-KR" kern="0" baseline="30000" dirty="0" smtClean="0">
                <a:solidFill>
                  <a:srgbClr val="0000FF"/>
                </a:solidFill>
              </a:rPr>
              <a:t>cost complexity</a:t>
            </a:r>
            <a:r>
              <a:rPr lang="en-US" altLang="ko-KR" kern="0" dirty="0" smtClean="0"/>
              <a:t> </a:t>
            </a:r>
            <a:r>
              <a:rPr lang="ko-KR" altLang="en-US" kern="0" dirty="0"/>
              <a:t>를 사용하여 최적의 의사결정나무 구조 </a:t>
            </a:r>
            <a:r>
              <a:rPr lang="ko-KR" altLang="en-US" kern="0" dirty="0" smtClean="0"/>
              <a:t>선택</a:t>
            </a:r>
            <a:endParaRPr lang="ko-KR" altLang="en-US" kern="0" dirty="0"/>
          </a:p>
        </p:txBody>
      </p:sp>
      <p:pic>
        <p:nvPicPr>
          <p:cNvPr id="5" name="내용 개체 틀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" y="1264760"/>
            <a:ext cx="2714625" cy="2714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94" y="1091782"/>
            <a:ext cx="1770432" cy="280928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42" y="1091782"/>
            <a:ext cx="1975275" cy="33652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514" y="1091782"/>
            <a:ext cx="1589974" cy="1711905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6" idx="3"/>
          </p:cNvCxnSpPr>
          <p:nvPr/>
        </p:nvCxnSpPr>
        <p:spPr bwMode="auto">
          <a:xfrm>
            <a:off x="4570926" y="2496422"/>
            <a:ext cx="427324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직선 화살표 연결선 9"/>
          <p:cNvCxnSpPr/>
          <p:nvPr/>
        </p:nvCxnSpPr>
        <p:spPr bwMode="auto">
          <a:xfrm>
            <a:off x="6870458" y="2496422"/>
            <a:ext cx="504056" cy="0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528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비용 </a:t>
            </a:r>
            <a:r>
              <a:rPr lang="ko-KR" altLang="en-US" dirty="0" smtClean="0"/>
              <a:t>복잡도</a:t>
            </a:r>
            <a:r>
              <a:rPr lang="en-US" altLang="ko-KR" baseline="30000" dirty="0" smtClean="0"/>
              <a:t>Cost complexity</a:t>
            </a:r>
            <a:endParaRPr lang="en-US" altLang="ko-KR" baseline="30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CC(T) = </a:t>
            </a:r>
            <a:r>
              <a:rPr lang="ko-KR" altLang="en-US" dirty="0"/>
              <a:t>의사결정나무의 비용 복잡도 </a:t>
            </a:r>
            <a:r>
              <a:rPr lang="en-US" altLang="ko-KR" dirty="0"/>
              <a:t>(</a:t>
            </a:r>
            <a:r>
              <a:rPr lang="ko-KR" altLang="en-US" dirty="0"/>
              <a:t>낮을수록 우수한 의사결정나무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ERR(T) = </a:t>
            </a:r>
            <a:r>
              <a:rPr lang="ko-KR" altLang="en-US" dirty="0"/>
              <a:t>검증데이터에 대한 </a:t>
            </a:r>
            <a:r>
              <a:rPr lang="ko-KR" altLang="en-US" dirty="0" err="1"/>
              <a:t>오분류율</a:t>
            </a:r>
            <a:endParaRPr lang="en-US" altLang="ko-KR" dirty="0"/>
          </a:p>
          <a:p>
            <a:pPr lvl="1"/>
            <a:r>
              <a:rPr lang="en-US" altLang="ko-KR" dirty="0"/>
              <a:t>L(T) = </a:t>
            </a:r>
            <a:r>
              <a:rPr lang="ko-KR" altLang="en-US" dirty="0"/>
              <a:t>말단 노드의 수 </a:t>
            </a:r>
            <a:r>
              <a:rPr lang="en-US" altLang="ko-KR" dirty="0"/>
              <a:t>(</a:t>
            </a:r>
            <a:r>
              <a:rPr lang="ko-KR" altLang="en-US" dirty="0"/>
              <a:t>구조의 복잡도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Alpha = ERR(T)</a:t>
            </a:r>
            <a:r>
              <a:rPr lang="ko-KR" altLang="en-US" dirty="0"/>
              <a:t>와 </a:t>
            </a:r>
            <a:r>
              <a:rPr lang="en-US" altLang="ko-KR" dirty="0"/>
              <a:t>L(T)</a:t>
            </a:r>
            <a:r>
              <a:rPr lang="ko-KR" altLang="en-US" dirty="0"/>
              <a:t>를 결합하는 가중치 </a:t>
            </a:r>
            <a:r>
              <a:rPr lang="en-US" altLang="ko-KR" dirty="0"/>
              <a:t>(</a:t>
            </a:r>
            <a:r>
              <a:rPr lang="ko-KR" altLang="en-US" dirty="0"/>
              <a:t>사용자에 의해 부여됨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851203"/>
              </p:ext>
            </p:extLst>
          </p:nvPr>
        </p:nvGraphicFramePr>
        <p:xfrm>
          <a:off x="1870813" y="1808011"/>
          <a:ext cx="3378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9" name="수식" r:id="rId3" imgW="1688760" imgH="203040" progId="Equation.3">
                  <p:embed/>
                </p:oleObj>
              </mc:Choice>
              <mc:Fallback>
                <p:oleObj name="수식" r:id="rId3" imgW="1688760" imgH="203040" progId="Equation.3">
                  <p:embed/>
                  <p:pic>
                    <p:nvPicPr>
                      <p:cNvPr id="8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813" y="1808011"/>
                        <a:ext cx="3378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81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860020"/>
                </a:solidFill>
              </a:rPr>
              <a:t>4</a:t>
            </a:r>
            <a:r>
              <a:rPr lang="ko-KR" altLang="en-US" dirty="0" smtClean="0">
                <a:solidFill>
                  <a:srgbClr val="860020"/>
                </a:solidFill>
              </a:rPr>
              <a:t>단계</a:t>
            </a:r>
            <a:r>
              <a:rPr lang="en-US" altLang="ko-KR" dirty="0">
                <a:solidFill>
                  <a:srgbClr val="860020"/>
                </a:solidFill>
              </a:rPr>
              <a:t>: </a:t>
            </a:r>
            <a:r>
              <a:rPr lang="ko-KR" altLang="en-US" dirty="0" smtClean="0">
                <a:solidFill>
                  <a:srgbClr val="860020"/>
                </a:solidFill>
              </a:rPr>
              <a:t>모델 구축</a:t>
            </a:r>
            <a:endParaRPr lang="en-US" altLang="ko-KR" dirty="0">
              <a:solidFill>
                <a:srgbClr val="860020"/>
              </a:solidFill>
            </a:endParaRPr>
          </a:p>
          <a:p>
            <a:pPr lvl="1"/>
            <a:r>
              <a:rPr lang="ko-KR" altLang="en-US" dirty="0"/>
              <a:t>질문의 속성</a:t>
            </a:r>
            <a:r>
              <a:rPr lang="en-US" altLang="ko-KR" dirty="0"/>
              <a:t>, </a:t>
            </a:r>
            <a:r>
              <a:rPr lang="ko-KR" altLang="en-US" dirty="0"/>
              <a:t>데이터의 특징</a:t>
            </a:r>
            <a:r>
              <a:rPr lang="en-US" altLang="ko-KR" dirty="0"/>
              <a:t>, </a:t>
            </a:r>
            <a:r>
              <a:rPr lang="ko-KR" altLang="en-US" dirty="0"/>
              <a:t>결과의 설명력 포함 유무 등을 고려하여 적합한 분석 알고리즘 선택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4347206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정답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(</a:t>
            </a: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종속변수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)</a:t>
            </a: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이 있는 문제인가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?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907704" y="3195078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종속변수가</a:t>
            </a:r>
            <a:endParaRPr kumimoji="0" lang="en-US" altLang="ko-KR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범주형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/</a:t>
            </a:r>
            <a:r>
              <a:rPr kumimoji="0" lang="ko-KR" altLang="en-US" sz="12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연속형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?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7704" y="560734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분석의 목적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?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1920" y="260927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설명력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/</a:t>
            </a: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예측력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?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1920" y="4009232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설명력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/</a:t>
            </a:r>
            <a:r>
              <a:rPr kumimoji="0" lang="ko-KR" altLang="en-US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예측력</a:t>
            </a:r>
            <a:r>
              <a: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?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5103290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유사 집단 판별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20" y="61584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15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변수간 연관성 분석</a:t>
            </a:r>
            <a:endParaRPr kumimoji="0" lang="ko-KR" altLang="en-US" sz="12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19923" y="2249236"/>
            <a:ext cx="316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로지스틱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 회귀분석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의사결정나무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랜덤포레스트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19923" y="2886275"/>
            <a:ext cx="316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인공신경망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k-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인접이웃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SVM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3254" y="3721200"/>
            <a:ext cx="316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다중선형회귀분석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의사결정나무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랜덤포레스트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30253" y="4358239"/>
            <a:ext cx="316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인공신경망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k-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인접이웃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SVR, GPR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15370" y="5103289"/>
            <a:ext cx="316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군집화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(K-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평균 군집화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계층적 군집화 등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0253" y="6158439"/>
            <a:ext cx="3169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연관규칙분석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(A-Priori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알고리즘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21" name="꺾인 연결선 20"/>
          <p:cNvCxnSpPr>
            <a:stCxn id="7" idx="3"/>
            <a:endCxn id="9" idx="1"/>
          </p:cNvCxnSpPr>
          <p:nvPr/>
        </p:nvCxnSpPr>
        <p:spPr bwMode="auto">
          <a:xfrm flipV="1">
            <a:off x="1475656" y="3425911"/>
            <a:ext cx="432048" cy="1152128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꺾인 연결선 21"/>
          <p:cNvCxnSpPr>
            <a:stCxn id="7" idx="3"/>
            <a:endCxn id="10" idx="1"/>
          </p:cNvCxnSpPr>
          <p:nvPr/>
        </p:nvCxnSpPr>
        <p:spPr bwMode="auto">
          <a:xfrm>
            <a:off x="1475656" y="4578039"/>
            <a:ext cx="432048" cy="1167807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꺾인 연결선 22"/>
          <p:cNvCxnSpPr>
            <a:stCxn id="9" idx="3"/>
            <a:endCxn id="11" idx="1"/>
          </p:cNvCxnSpPr>
          <p:nvPr/>
        </p:nvCxnSpPr>
        <p:spPr bwMode="auto">
          <a:xfrm flipV="1">
            <a:off x="3131840" y="2747776"/>
            <a:ext cx="720080" cy="678135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꺾인 연결선 23"/>
          <p:cNvCxnSpPr>
            <a:stCxn id="9" idx="3"/>
            <a:endCxn id="12" idx="1"/>
          </p:cNvCxnSpPr>
          <p:nvPr/>
        </p:nvCxnSpPr>
        <p:spPr bwMode="auto">
          <a:xfrm>
            <a:off x="3131840" y="3425911"/>
            <a:ext cx="720080" cy="721821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꺾인 연결선 24"/>
          <p:cNvCxnSpPr>
            <a:stCxn id="10" idx="3"/>
            <a:endCxn id="13" idx="1"/>
          </p:cNvCxnSpPr>
          <p:nvPr/>
        </p:nvCxnSpPr>
        <p:spPr bwMode="auto">
          <a:xfrm flipV="1">
            <a:off x="3131840" y="5241790"/>
            <a:ext cx="720080" cy="504056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꺾인 연결선 25"/>
          <p:cNvCxnSpPr>
            <a:stCxn id="10" idx="3"/>
            <a:endCxn id="14" idx="1"/>
          </p:cNvCxnSpPr>
          <p:nvPr/>
        </p:nvCxnSpPr>
        <p:spPr bwMode="auto">
          <a:xfrm>
            <a:off x="3131840" y="5745846"/>
            <a:ext cx="720080" cy="551093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꺾인 연결선 26"/>
          <p:cNvCxnSpPr>
            <a:stCxn id="11" idx="3"/>
            <a:endCxn id="15" idx="1"/>
          </p:cNvCxnSpPr>
          <p:nvPr/>
        </p:nvCxnSpPr>
        <p:spPr bwMode="auto">
          <a:xfrm flipV="1">
            <a:off x="5076056" y="2480069"/>
            <a:ext cx="743867" cy="267707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꺾인 연결선 27"/>
          <p:cNvCxnSpPr>
            <a:stCxn id="11" idx="3"/>
            <a:endCxn id="16" idx="1"/>
          </p:cNvCxnSpPr>
          <p:nvPr/>
        </p:nvCxnSpPr>
        <p:spPr bwMode="auto">
          <a:xfrm>
            <a:off x="5076056" y="2747776"/>
            <a:ext cx="743867" cy="276999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꺾인 연결선 28"/>
          <p:cNvCxnSpPr>
            <a:stCxn id="12" idx="3"/>
            <a:endCxn id="17" idx="1"/>
          </p:cNvCxnSpPr>
          <p:nvPr/>
        </p:nvCxnSpPr>
        <p:spPr bwMode="auto">
          <a:xfrm flipV="1">
            <a:off x="5076056" y="3952033"/>
            <a:ext cx="757198" cy="195699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꺾인 연결선 29"/>
          <p:cNvCxnSpPr>
            <a:stCxn id="12" idx="3"/>
            <a:endCxn id="18" idx="1"/>
          </p:cNvCxnSpPr>
          <p:nvPr/>
        </p:nvCxnSpPr>
        <p:spPr bwMode="auto">
          <a:xfrm>
            <a:off x="5076056" y="4147732"/>
            <a:ext cx="754197" cy="349007"/>
          </a:xfrm>
          <a:prstGeom prst="bentConnector3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직선 화살표 연결선 30"/>
          <p:cNvCxnSpPr>
            <a:stCxn id="13" idx="3"/>
            <a:endCxn id="19" idx="1"/>
          </p:cNvCxnSpPr>
          <p:nvPr/>
        </p:nvCxnSpPr>
        <p:spPr bwMode="auto">
          <a:xfrm flipV="1">
            <a:off x="5076056" y="5241789"/>
            <a:ext cx="739314" cy="1"/>
          </a:xfrm>
          <a:prstGeom prst="straightConnector1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직선 화살표 연결선 31"/>
          <p:cNvCxnSpPr>
            <a:stCxn id="14" idx="3"/>
            <a:endCxn id="20" idx="1"/>
          </p:cNvCxnSpPr>
          <p:nvPr/>
        </p:nvCxnSpPr>
        <p:spPr bwMode="auto">
          <a:xfrm>
            <a:off x="5364088" y="6296939"/>
            <a:ext cx="466165" cy="0"/>
          </a:xfrm>
          <a:prstGeom prst="straightConnector1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1259632" y="3755753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Yes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59632" y="4957386"/>
            <a:ext cx="4320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No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86380" y="2474998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범주형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6380" y="4237306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연속형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48064" y="2114958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설명력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48064" y="3053396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예측력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48064" y="3627126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설명력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48064" y="4491222"/>
            <a:ext cx="7095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 Bold" panose="020B0600000101010101" pitchFamily="50" charset="-127"/>
              </a:rPr>
              <a:t>예측력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619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비용 </a:t>
            </a:r>
            <a:r>
              <a:rPr lang="ko-KR" altLang="en-US" dirty="0" smtClean="0"/>
              <a:t>복잡도</a:t>
            </a:r>
            <a:r>
              <a:rPr lang="en-US" altLang="ko-KR" baseline="30000" dirty="0" smtClean="0"/>
              <a:t>Cost complexity</a:t>
            </a:r>
            <a:r>
              <a:rPr lang="ko-KR" altLang="en-US" dirty="0" smtClean="0"/>
              <a:t> </a:t>
            </a:r>
            <a:r>
              <a:rPr lang="ko-KR" altLang="en-US" dirty="0"/>
              <a:t>예시 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같은 수의 말단 노드를 갖는 </a:t>
            </a:r>
            <a:r>
              <a:rPr lang="en-US" altLang="ko-KR" dirty="0"/>
              <a:t>Tree</a:t>
            </a:r>
            <a:r>
              <a:rPr lang="ko-KR" altLang="en-US" dirty="0"/>
              <a:t>라면 검증 </a:t>
            </a:r>
            <a:r>
              <a:rPr lang="ko-KR" altLang="en-US" dirty="0" err="1"/>
              <a:t>데이터셋</a:t>
            </a:r>
            <a:r>
              <a:rPr lang="ko-KR" altLang="en-US" dirty="0"/>
              <a:t> </a:t>
            </a:r>
            <a:r>
              <a:rPr lang="ko-KR" altLang="en-US" dirty="0" err="1"/>
              <a:t>오류율이</a:t>
            </a:r>
            <a:r>
              <a:rPr lang="ko-KR" altLang="en-US" dirty="0"/>
              <a:t> 낮은 </a:t>
            </a:r>
            <a:r>
              <a:rPr lang="en-US" altLang="ko-KR" dirty="0"/>
              <a:t>Tree 1</a:t>
            </a:r>
            <a:r>
              <a:rPr lang="ko-KR" altLang="en-US" dirty="0"/>
              <a:t>을 선택</a:t>
            </a:r>
            <a:endParaRPr lang="en-US" altLang="ko-KR" dirty="0"/>
          </a:p>
          <a:p>
            <a:pPr marL="422038" lvl="1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979712" y="2075474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547664" y="2675480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483768" y="267548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Leaf 1</a:t>
            </a:r>
            <a:endParaRPr kumimoji="0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115616" y="327548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2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010979" y="3272832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639120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3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466570" y="3887816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2010978" y="4499621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4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2987824" y="4499621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5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5" idx="2"/>
            <a:endCxn id="6" idx="0"/>
          </p:cNvCxnSpPr>
          <p:nvPr/>
        </p:nvCxnSpPr>
        <p:spPr bwMode="auto">
          <a:xfrm rot="5400000">
            <a:off x="2003745" y="2339473"/>
            <a:ext cx="239966" cy="43204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5" idx="2"/>
            <a:endCxn id="7" idx="0"/>
          </p:cNvCxnSpPr>
          <p:nvPr/>
        </p:nvCxnSpPr>
        <p:spPr bwMode="auto">
          <a:xfrm rot="16200000" flipH="1">
            <a:off x="2471797" y="2303469"/>
            <a:ext cx="239966" cy="504056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꺾인 연결선 15"/>
          <p:cNvCxnSpPr>
            <a:stCxn id="6" idx="2"/>
            <a:endCxn id="8" idx="0"/>
          </p:cNvCxnSpPr>
          <p:nvPr/>
        </p:nvCxnSpPr>
        <p:spPr bwMode="auto">
          <a:xfrm rot="5400000">
            <a:off x="1571697" y="2939479"/>
            <a:ext cx="239966" cy="43204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6" idx="2"/>
            <a:endCxn id="9" idx="0"/>
          </p:cNvCxnSpPr>
          <p:nvPr/>
        </p:nvCxnSpPr>
        <p:spPr bwMode="auto">
          <a:xfrm rot="16200000" flipH="1">
            <a:off x="2020705" y="2922518"/>
            <a:ext cx="237312" cy="463315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꺾인 연결선 17"/>
          <p:cNvCxnSpPr>
            <a:stCxn id="9" idx="2"/>
            <a:endCxn id="10" idx="0"/>
          </p:cNvCxnSpPr>
          <p:nvPr/>
        </p:nvCxnSpPr>
        <p:spPr bwMode="auto">
          <a:xfrm rot="5400000">
            <a:off x="2057618" y="3574415"/>
            <a:ext cx="254944" cy="371859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9" idx="2"/>
            <a:endCxn id="11" idx="0"/>
          </p:cNvCxnSpPr>
          <p:nvPr/>
        </p:nvCxnSpPr>
        <p:spPr bwMode="auto">
          <a:xfrm rot="16200000" flipH="1">
            <a:off x="2471342" y="3532548"/>
            <a:ext cx="254944" cy="45559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꺾인 연결선 19"/>
          <p:cNvCxnSpPr>
            <a:stCxn id="11" idx="2"/>
            <a:endCxn id="12" idx="0"/>
          </p:cNvCxnSpPr>
          <p:nvPr/>
        </p:nvCxnSpPr>
        <p:spPr bwMode="auto">
          <a:xfrm rot="5400000">
            <a:off x="2472932" y="4145942"/>
            <a:ext cx="251765" cy="455592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꺾인 연결선 20"/>
          <p:cNvCxnSpPr>
            <a:stCxn id="11" idx="2"/>
            <a:endCxn id="13" idx="0"/>
          </p:cNvCxnSpPr>
          <p:nvPr/>
        </p:nvCxnSpPr>
        <p:spPr bwMode="auto">
          <a:xfrm rot="16200000" flipH="1">
            <a:off x="2961355" y="4113111"/>
            <a:ext cx="251765" cy="521254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직사각형 21"/>
          <p:cNvSpPr/>
          <p:nvPr/>
        </p:nvSpPr>
        <p:spPr bwMode="auto">
          <a:xfrm>
            <a:off x="6063045" y="2075473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075478" y="26728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015545" y="26728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555566" y="3271950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588042" y="32719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1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523091" y="3272831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4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7596336" y="32719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5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5066879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2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6130741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3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31" name="꺾인 연결선 30"/>
          <p:cNvCxnSpPr>
            <a:stCxn id="22" idx="2"/>
            <a:endCxn id="23" idx="0"/>
          </p:cNvCxnSpPr>
          <p:nvPr/>
        </p:nvCxnSpPr>
        <p:spPr bwMode="auto">
          <a:xfrm rot="5400000">
            <a:off x="5810646" y="2060386"/>
            <a:ext cx="237312" cy="98756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꺾인 연결선 31"/>
          <p:cNvCxnSpPr>
            <a:stCxn id="22" idx="2"/>
            <a:endCxn id="24" idx="0"/>
          </p:cNvCxnSpPr>
          <p:nvPr/>
        </p:nvCxnSpPr>
        <p:spPr bwMode="auto">
          <a:xfrm rot="16200000" flipH="1">
            <a:off x="6780679" y="2077919"/>
            <a:ext cx="237312" cy="952500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꺾인 연결선 32"/>
          <p:cNvCxnSpPr>
            <a:stCxn id="23" idx="2"/>
            <a:endCxn id="26" idx="0"/>
          </p:cNvCxnSpPr>
          <p:nvPr/>
        </p:nvCxnSpPr>
        <p:spPr bwMode="auto">
          <a:xfrm rot="5400000">
            <a:off x="5072258" y="2908689"/>
            <a:ext cx="239085" cy="487436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33"/>
          <p:cNvCxnSpPr>
            <a:stCxn id="23" idx="2"/>
            <a:endCxn id="25" idx="0"/>
          </p:cNvCxnSpPr>
          <p:nvPr/>
        </p:nvCxnSpPr>
        <p:spPr bwMode="auto">
          <a:xfrm rot="16200000" flipH="1">
            <a:off x="5556020" y="2912363"/>
            <a:ext cx="239085" cy="48008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꺾인 연결선 34"/>
          <p:cNvCxnSpPr>
            <a:stCxn id="24" idx="2"/>
            <a:endCxn id="27" idx="0"/>
          </p:cNvCxnSpPr>
          <p:nvPr/>
        </p:nvCxnSpPr>
        <p:spPr bwMode="auto">
          <a:xfrm rot="5400000">
            <a:off x="7009375" y="2906621"/>
            <a:ext cx="239966" cy="492454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꺾인 연결선 35"/>
          <p:cNvCxnSpPr>
            <a:stCxn id="24" idx="2"/>
            <a:endCxn id="28" idx="0"/>
          </p:cNvCxnSpPr>
          <p:nvPr/>
        </p:nvCxnSpPr>
        <p:spPr bwMode="auto">
          <a:xfrm rot="16200000" flipH="1">
            <a:off x="7546438" y="2862011"/>
            <a:ext cx="239085" cy="58079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꺾인 연결선 36"/>
          <p:cNvCxnSpPr>
            <a:stCxn id="25" idx="2"/>
            <a:endCxn id="29" idx="0"/>
          </p:cNvCxnSpPr>
          <p:nvPr/>
        </p:nvCxnSpPr>
        <p:spPr bwMode="auto">
          <a:xfrm rot="5400000">
            <a:off x="5543350" y="3515560"/>
            <a:ext cx="255826" cy="48868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꺾인 연결선 37"/>
          <p:cNvCxnSpPr>
            <a:stCxn id="25" idx="2"/>
            <a:endCxn id="30" idx="0"/>
          </p:cNvCxnSpPr>
          <p:nvPr/>
        </p:nvCxnSpPr>
        <p:spPr bwMode="auto">
          <a:xfrm rot="16200000" flipH="1">
            <a:off x="6075280" y="3472315"/>
            <a:ext cx="255826" cy="575175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1881424" y="1628800"/>
            <a:ext cx="91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1D22FF"/>
                </a:solidFill>
                <a:latin typeface="Gill Sans MT" panose="020B0502020104020203" pitchFamily="34" charset="0"/>
              </a:rPr>
              <a:t>Tree 1</a:t>
            </a:r>
            <a:endParaRPr lang="ko-KR" altLang="en-US" sz="1600" dirty="0">
              <a:solidFill>
                <a:srgbClr val="1D22FF"/>
              </a:solidFill>
              <a:latin typeface="Gill Sans MT" panose="020B0502020104020203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82679" y="1633194"/>
            <a:ext cx="91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1D22FF"/>
                </a:solidFill>
                <a:latin typeface="Gill Sans MT" panose="020B0502020104020203" pitchFamily="34" charset="0"/>
              </a:rPr>
              <a:t>Tree 2</a:t>
            </a:r>
            <a:endParaRPr lang="ko-KR" altLang="en-US" sz="1600" dirty="0">
              <a:solidFill>
                <a:srgbClr val="1D22FF"/>
              </a:solidFill>
              <a:latin typeface="Gill Sans MT" panose="020B0502020104020203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02866" y="507057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검증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데이터셋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오류율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= 10%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54933" y="506703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검증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데이터셋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오류율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= 15%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3" name="슬라이드 번호 개체 틀 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43856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비용 </a:t>
            </a:r>
            <a:r>
              <a:rPr lang="ko-KR" altLang="en-US" dirty="0" smtClean="0"/>
              <a:t>복잡도</a:t>
            </a:r>
            <a:r>
              <a:rPr lang="en-US" altLang="ko-KR" baseline="30000" dirty="0" smtClean="0"/>
              <a:t>Cost complexity</a:t>
            </a:r>
            <a:r>
              <a:rPr lang="ko-KR" altLang="en-US" dirty="0" smtClean="0"/>
              <a:t> </a:t>
            </a:r>
            <a:r>
              <a:rPr lang="ko-KR" altLang="en-US" dirty="0"/>
              <a:t>예시 </a:t>
            </a:r>
            <a:r>
              <a:rPr lang="en-US" altLang="ko-KR" dirty="0" smtClean="0"/>
              <a:t>1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동일한 검증 </a:t>
            </a:r>
            <a:r>
              <a:rPr lang="ko-KR" altLang="en-US" dirty="0" err="1"/>
              <a:t>데이터셋</a:t>
            </a:r>
            <a:r>
              <a:rPr lang="ko-KR" altLang="en-US" dirty="0"/>
              <a:t> 오류율이라면 말단 노드의 수가 적은 </a:t>
            </a:r>
            <a:r>
              <a:rPr lang="en-US" altLang="ko-KR" dirty="0"/>
              <a:t>Tree A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979712" y="2075474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547664" y="2675480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483768" y="267548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Leaf 1</a:t>
            </a:r>
            <a:endParaRPr kumimoji="0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1115616" y="327548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2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2010979" y="3272832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1639120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3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466570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4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12" name="꺾인 연결선 11"/>
          <p:cNvCxnSpPr>
            <a:stCxn id="5" idx="2"/>
            <a:endCxn id="6" idx="0"/>
          </p:cNvCxnSpPr>
          <p:nvPr/>
        </p:nvCxnSpPr>
        <p:spPr bwMode="auto">
          <a:xfrm rot="5400000">
            <a:off x="2003745" y="2339473"/>
            <a:ext cx="239966" cy="43204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꺾인 연결선 12"/>
          <p:cNvCxnSpPr>
            <a:stCxn id="5" idx="2"/>
            <a:endCxn id="7" idx="0"/>
          </p:cNvCxnSpPr>
          <p:nvPr/>
        </p:nvCxnSpPr>
        <p:spPr bwMode="auto">
          <a:xfrm rot="16200000" flipH="1">
            <a:off x="2471797" y="2303469"/>
            <a:ext cx="239966" cy="504056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꺾인 연결선 13"/>
          <p:cNvCxnSpPr>
            <a:stCxn id="6" idx="2"/>
            <a:endCxn id="8" idx="0"/>
          </p:cNvCxnSpPr>
          <p:nvPr/>
        </p:nvCxnSpPr>
        <p:spPr bwMode="auto">
          <a:xfrm rot="5400000">
            <a:off x="1571697" y="2939479"/>
            <a:ext cx="239966" cy="43204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6" idx="2"/>
            <a:endCxn id="9" idx="0"/>
          </p:cNvCxnSpPr>
          <p:nvPr/>
        </p:nvCxnSpPr>
        <p:spPr bwMode="auto">
          <a:xfrm rot="16200000" flipH="1">
            <a:off x="2020705" y="2922518"/>
            <a:ext cx="237312" cy="463315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꺾인 연결선 15"/>
          <p:cNvCxnSpPr>
            <a:stCxn id="9" idx="2"/>
            <a:endCxn id="10" idx="0"/>
          </p:cNvCxnSpPr>
          <p:nvPr/>
        </p:nvCxnSpPr>
        <p:spPr bwMode="auto">
          <a:xfrm rot="5400000">
            <a:off x="2057618" y="3574415"/>
            <a:ext cx="254944" cy="371859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9" idx="2"/>
            <a:endCxn id="11" idx="0"/>
          </p:cNvCxnSpPr>
          <p:nvPr/>
        </p:nvCxnSpPr>
        <p:spPr bwMode="auto">
          <a:xfrm rot="16200000" flipH="1">
            <a:off x="2471342" y="3532548"/>
            <a:ext cx="254944" cy="45559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8" name="직사각형 17"/>
          <p:cNvSpPr/>
          <p:nvPr/>
        </p:nvSpPr>
        <p:spPr bwMode="auto">
          <a:xfrm>
            <a:off x="6063045" y="2075473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5075478" y="26728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7015545" y="26728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5555566" y="3271950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4588042" y="32719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1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6523091" y="3272831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4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7596336" y="32719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5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5066879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2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130741" y="38878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3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27" name="꺾인 연결선 26"/>
          <p:cNvCxnSpPr>
            <a:stCxn id="18" idx="2"/>
            <a:endCxn id="19" idx="0"/>
          </p:cNvCxnSpPr>
          <p:nvPr/>
        </p:nvCxnSpPr>
        <p:spPr bwMode="auto">
          <a:xfrm rot="5400000">
            <a:off x="5810646" y="2060386"/>
            <a:ext cx="237312" cy="98756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꺾인 연결선 27"/>
          <p:cNvCxnSpPr>
            <a:stCxn id="18" idx="2"/>
            <a:endCxn id="20" idx="0"/>
          </p:cNvCxnSpPr>
          <p:nvPr/>
        </p:nvCxnSpPr>
        <p:spPr bwMode="auto">
          <a:xfrm rot="16200000" flipH="1">
            <a:off x="6780679" y="2077919"/>
            <a:ext cx="237312" cy="952500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꺾인 연결선 28"/>
          <p:cNvCxnSpPr>
            <a:stCxn id="19" idx="2"/>
            <a:endCxn id="22" idx="0"/>
          </p:cNvCxnSpPr>
          <p:nvPr/>
        </p:nvCxnSpPr>
        <p:spPr bwMode="auto">
          <a:xfrm rot="5400000">
            <a:off x="5072258" y="2908689"/>
            <a:ext cx="239085" cy="487436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꺾인 연결선 29"/>
          <p:cNvCxnSpPr>
            <a:stCxn id="19" idx="2"/>
            <a:endCxn id="21" idx="0"/>
          </p:cNvCxnSpPr>
          <p:nvPr/>
        </p:nvCxnSpPr>
        <p:spPr bwMode="auto">
          <a:xfrm rot="16200000" flipH="1">
            <a:off x="5556020" y="2912363"/>
            <a:ext cx="239085" cy="48008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꺾인 연결선 30"/>
          <p:cNvCxnSpPr>
            <a:stCxn id="20" idx="2"/>
            <a:endCxn id="23" idx="0"/>
          </p:cNvCxnSpPr>
          <p:nvPr/>
        </p:nvCxnSpPr>
        <p:spPr bwMode="auto">
          <a:xfrm rot="5400000">
            <a:off x="7009375" y="2906621"/>
            <a:ext cx="239966" cy="492454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꺾인 연결선 31"/>
          <p:cNvCxnSpPr>
            <a:stCxn id="20" idx="2"/>
            <a:endCxn id="24" idx="0"/>
          </p:cNvCxnSpPr>
          <p:nvPr/>
        </p:nvCxnSpPr>
        <p:spPr bwMode="auto">
          <a:xfrm rot="16200000" flipH="1">
            <a:off x="7546438" y="2862011"/>
            <a:ext cx="239085" cy="58079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3" name="꺾인 연결선 32"/>
          <p:cNvCxnSpPr>
            <a:stCxn id="21" idx="2"/>
            <a:endCxn id="25" idx="0"/>
          </p:cNvCxnSpPr>
          <p:nvPr/>
        </p:nvCxnSpPr>
        <p:spPr bwMode="auto">
          <a:xfrm rot="5400000">
            <a:off x="5543350" y="3515560"/>
            <a:ext cx="255826" cy="48868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꺾인 연결선 33"/>
          <p:cNvCxnSpPr>
            <a:stCxn id="21" idx="2"/>
            <a:endCxn id="26" idx="0"/>
          </p:cNvCxnSpPr>
          <p:nvPr/>
        </p:nvCxnSpPr>
        <p:spPr bwMode="auto">
          <a:xfrm rot="16200000" flipH="1">
            <a:off x="6075280" y="3472315"/>
            <a:ext cx="255826" cy="575175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1881424" y="1628800"/>
            <a:ext cx="91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1D22FF"/>
                </a:solidFill>
                <a:latin typeface="Gill Sans MT" panose="020B0502020104020203" pitchFamily="34" charset="0"/>
              </a:rPr>
              <a:t>Tree A</a:t>
            </a:r>
            <a:endParaRPr lang="ko-KR" altLang="en-US" sz="1600" dirty="0">
              <a:solidFill>
                <a:srgbClr val="1D22FF"/>
              </a:solidFill>
              <a:latin typeface="Gill Sans MT" panose="020B050202010402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982679" y="1633194"/>
            <a:ext cx="916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1D22FF"/>
                </a:solidFill>
                <a:latin typeface="Gill Sans MT" panose="020B0502020104020203" pitchFamily="34" charset="0"/>
              </a:rPr>
              <a:t>Tree B</a:t>
            </a:r>
            <a:endParaRPr lang="ko-KR" altLang="en-US" sz="1600" dirty="0">
              <a:solidFill>
                <a:srgbClr val="1D22FF"/>
              </a:solidFill>
              <a:latin typeface="Gill Sans MT" panose="020B0502020104020203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2866" y="453060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검증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데이터셋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오류율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= 15%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54933" y="4527066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검증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데이터셋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오류율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= 15%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7951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재귀적 분기를 통한 </a:t>
            </a:r>
            <a:r>
              <a:rPr lang="en-US" altLang="ko-KR" dirty="0"/>
              <a:t>Full Tree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Content Placeholder 3" descr="CT-mower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938" y="1800127"/>
            <a:ext cx="2662526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Content Placeholder 3" descr="CT-mowerSPLITS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05" y="4298530"/>
            <a:ext cx="2590529" cy="2160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" y="1772816"/>
            <a:ext cx="2734469" cy="216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7760" y="1791244"/>
            <a:ext cx="2681821" cy="2160000"/>
          </a:xfrm>
          <a:prstGeom prst="rect">
            <a:avLst/>
          </a:prstGeom>
        </p:spPr>
      </p:pic>
      <p:sp>
        <p:nvSpPr>
          <p:cNvPr id="9" name="이등변 삼각형 8"/>
          <p:cNvSpPr/>
          <p:nvPr/>
        </p:nvSpPr>
        <p:spPr bwMode="auto">
          <a:xfrm rot="5400000">
            <a:off x="2204039" y="2615498"/>
            <a:ext cx="1451387" cy="22517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이등변 삼각형 9"/>
          <p:cNvSpPr/>
          <p:nvPr/>
        </p:nvSpPr>
        <p:spPr bwMode="auto">
          <a:xfrm rot="5400000">
            <a:off x="5166475" y="2615498"/>
            <a:ext cx="1451387" cy="22517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이등변 삼각형 10"/>
          <p:cNvSpPr/>
          <p:nvPr/>
        </p:nvSpPr>
        <p:spPr bwMode="auto">
          <a:xfrm rot="5400000">
            <a:off x="8265691" y="2615498"/>
            <a:ext cx="1451387" cy="22517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이등변 삼각형 11"/>
          <p:cNvSpPr/>
          <p:nvPr/>
        </p:nvSpPr>
        <p:spPr bwMode="auto">
          <a:xfrm rot="5400000">
            <a:off x="-422606" y="5265942"/>
            <a:ext cx="1451387" cy="22517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이등변 삼각형 12"/>
          <p:cNvSpPr/>
          <p:nvPr/>
        </p:nvSpPr>
        <p:spPr bwMode="auto">
          <a:xfrm rot="5400000">
            <a:off x="2091450" y="5265942"/>
            <a:ext cx="1451387" cy="225176"/>
          </a:xfrm>
          <a:prstGeom prst="triangle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971600" y="5289982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1339899" y="5289982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708199" y="5289982"/>
            <a:ext cx="144016" cy="14401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065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가지치기를 </a:t>
            </a:r>
            <a:r>
              <a:rPr lang="ko-KR" altLang="en-US" dirty="0"/>
              <a:t>통한 일반화 성능 확보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0" y="1962470"/>
            <a:ext cx="2988945" cy="21259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261" y="1950169"/>
            <a:ext cx="2988945" cy="213741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877" y="1950169"/>
            <a:ext cx="2986088" cy="17002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81" y="4358399"/>
            <a:ext cx="2628900" cy="16573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229" y="4377457"/>
            <a:ext cx="2406015" cy="16430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1056" y="4374454"/>
            <a:ext cx="2414588" cy="118014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94056" y="1962470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157189" y="1947478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190567" y="1954507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107504" y="4278421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 bwMode="auto">
          <a:xfrm>
            <a:off x="3170637" y="4263429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6204015" y="4270458"/>
            <a:ext cx="2891951" cy="2155963"/>
          </a:xfrm>
          <a:prstGeom prst="rect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375" y="1716021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Full Tree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47802" y="1700809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Pruning Step 1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68426" y="170080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Pruning Step 2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7544" y="6142393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Pruning Step 3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627629" y="6160437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Pruning Step 4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66766" y="6139588"/>
            <a:ext cx="1872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latin typeface="Corbel" panose="020B0503020204020204" pitchFamily="34" charset="0"/>
              </a:rPr>
              <a:t>Pruned Tree</a:t>
            </a:r>
            <a:endParaRPr lang="ko-KR" altLang="en-US" sz="1200" b="1" dirty="0">
              <a:latin typeface="Corbel" panose="020B0503020204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62254" y="3754244"/>
            <a:ext cx="895814" cy="33333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369229" y="3754243"/>
            <a:ext cx="895814" cy="33333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5373" y="3329640"/>
            <a:ext cx="895814" cy="33333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021709" y="5743539"/>
            <a:ext cx="895814" cy="33333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4085064" y="5747108"/>
            <a:ext cx="895814" cy="33333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1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가지치기 수행 전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재귀적 분기 완료 단계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Content Placeholder 3" descr="CT-mowerSPLITS.jp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39" y="1760715"/>
            <a:ext cx="5806024" cy="483750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923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</a:t>
            </a:r>
            <a:r>
              <a:rPr lang="en-US" altLang="ko-KR" dirty="0"/>
              <a:t>: </a:t>
            </a:r>
            <a:r>
              <a:rPr lang="ko-KR" altLang="en-US" dirty="0"/>
              <a:t>가지치기 </a:t>
            </a:r>
            <a:r>
              <a:rPr lang="en-US" altLang="ko-KR" dirty="0"/>
              <a:t>(Pruning)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가지치기 수행 후</a:t>
            </a:r>
            <a:endParaRPr lang="ko-KR" altLang="en-US" dirty="0"/>
          </a:p>
        </p:txBody>
      </p:sp>
      <p:pic>
        <p:nvPicPr>
          <p:cNvPr id="6" name="Content Placeholder 3" descr="CT-mower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506" y="1644417"/>
            <a:ext cx="6192688" cy="5023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직선 연결선 4"/>
          <p:cNvCxnSpPr/>
          <p:nvPr/>
        </p:nvCxnSpPr>
        <p:spPr>
          <a:xfrm flipH="1" flipV="1">
            <a:off x="4270917" y="1806498"/>
            <a:ext cx="0" cy="2022087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285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 smtClean="0"/>
              <a:t>예측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770477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37270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의사결정나무를 통한 예측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323528" y="3526557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4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59632" y="2032134"/>
            <a:ext cx="73448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>
                <a:latin typeface="Gill Sans MT" panose="020B0502020104020203" pitchFamily="34" charset="0"/>
                <a:ea typeface="나눔스퀘어" panose="020B0600000101010101" pitchFamily="50" charset="-127"/>
              </a:rPr>
              <a:t>의사결정나무가 생성된 뒤 각 </a:t>
            </a:r>
            <a:r>
              <a:rPr lang="ko-KR" altLang="en-US" dirty="0" err="1">
                <a:latin typeface="Gill Sans MT" panose="020B0502020104020203" pitchFamily="34" charset="0"/>
                <a:ea typeface="나눔스퀘어" panose="020B0600000101010101" pitchFamily="50" charset="-127"/>
              </a:rPr>
              <a:t>말단노드에</a:t>
            </a:r>
            <a:r>
              <a:rPr lang="ko-KR" altLang="en-US" dirty="0">
                <a:latin typeface="Gill Sans MT" panose="020B0502020104020203" pitchFamily="34" charset="0"/>
                <a:ea typeface="나눔스퀘어" panose="020B0600000101010101" pitchFamily="50" charset="-127"/>
              </a:rPr>
              <a:t> 속하는 레코드들은 학습데이터에 속한 레코드들임</a:t>
            </a:r>
            <a:endParaRPr lang="en-US" altLang="ko-KR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각 </a:t>
            </a:r>
            <a:r>
              <a:rPr lang="ko-KR" altLang="en-US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말단노드에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해당하는 범주는 해당 </a:t>
            </a:r>
            <a:r>
              <a:rPr lang="ko-KR" altLang="en-US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노드에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포함된 개체들이 속한 범주의 비율을 이용하여 판단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분류 </a:t>
            </a:r>
            <a:r>
              <a:rPr lang="ko-KR" altLang="en-US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기준값</a:t>
            </a:r>
            <a:r>
              <a:rPr lang="en-US" altLang="ko-KR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Cut-off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을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0.5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로 사용하게 되면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다수결</a:t>
            </a:r>
            <a:r>
              <a:rPr lang="en-US" altLang="ko-KR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majority voting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방식을 이용하여 범주를 예측하는 것임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범주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에 대한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Cut-off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를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0.75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로 설정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=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각 </a:t>
            </a:r>
            <a:r>
              <a:rPr lang="ko-KR" altLang="en-US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말단노드에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속하는 레코드의 비율이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0.75</a:t>
            </a:r>
            <a:r>
              <a:rPr lang="ko-KR" altLang="en-US" dirty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이상일 경우에만 범주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A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로 예측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9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의사결정나무 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Universal bank</a:t>
            </a:r>
            <a:r>
              <a:rPr lang="ko-KR" altLang="en-US" dirty="0"/>
              <a:t>의 개인신용대출 예측</a:t>
            </a:r>
            <a:endParaRPr lang="en-US" altLang="ko-KR" dirty="0"/>
          </a:p>
          <a:p>
            <a:pPr lvl="1"/>
            <a:r>
              <a:rPr lang="ko-KR" altLang="en-US" dirty="0"/>
              <a:t>고객의 인구통계학적 정보와 은행 이용 행태를 바탕으로 개인신용대출을 이용할 고객 판별</a:t>
            </a:r>
          </a:p>
          <a:p>
            <a:endParaRPr lang="ko-KR" altLang="en-US" dirty="0"/>
          </a:p>
        </p:txBody>
      </p:sp>
      <p:pic>
        <p:nvPicPr>
          <p:cNvPr id="5" name="Picture 2" descr="D:\강의 자료\데이터마이닝\DM for BI\1st edition(K)\Images\7장\표7.2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5"/>
          <a:stretch/>
        </p:blipFill>
        <p:spPr bwMode="auto">
          <a:xfrm>
            <a:off x="1642946" y="2011917"/>
            <a:ext cx="6460949" cy="4791318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06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 예시</a:t>
            </a:r>
          </a:p>
        </p:txBody>
      </p:sp>
      <p:pic>
        <p:nvPicPr>
          <p:cNvPr id="5" name="Picture 2" descr="D:\강의 자료\데이터마이닝\DM for BI\1st edition(K)\Images\7장\7.14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28"/>
          <a:stretch/>
        </p:blipFill>
        <p:spPr bwMode="auto">
          <a:xfrm>
            <a:off x="31178" y="3596841"/>
            <a:ext cx="9077326" cy="3233161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6" name="Picture 3" descr="D:\강의 자료\데이터마이닝\DM for BI\1st edition(K)\Images\7장\7.14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05"/>
          <a:stretch/>
        </p:blipFill>
        <p:spPr bwMode="auto">
          <a:xfrm>
            <a:off x="31179" y="836712"/>
            <a:ext cx="9077325" cy="2393439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7" name="TextBox 6"/>
          <p:cNvSpPr txBox="1"/>
          <p:nvPr/>
        </p:nvSpPr>
        <p:spPr>
          <a:xfrm>
            <a:off x="827584" y="3140968"/>
            <a:ext cx="936104" cy="36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5736" y="3140968"/>
            <a:ext cx="936104" cy="36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07904" y="3140968"/>
            <a:ext cx="936104" cy="366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17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의사결정나무 예시</a:t>
            </a:r>
          </a:p>
        </p:txBody>
      </p:sp>
      <p:pic>
        <p:nvPicPr>
          <p:cNvPr id="5" name="Picture 2" descr="D:\강의 자료\데이터마이닝\DM for BI\1st edition(K)\Images\7장\7.15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0" r="8127"/>
          <a:stretch/>
        </p:blipFill>
        <p:spPr bwMode="auto">
          <a:xfrm>
            <a:off x="1058830" y="1074234"/>
            <a:ext cx="6837912" cy="5537851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901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860020"/>
                </a:solidFill>
              </a:rPr>
              <a:t>4</a:t>
            </a:r>
            <a:r>
              <a:rPr lang="ko-KR" altLang="en-US" dirty="0" smtClean="0">
                <a:solidFill>
                  <a:srgbClr val="860020"/>
                </a:solidFill>
              </a:rPr>
              <a:t>단계</a:t>
            </a:r>
            <a:r>
              <a:rPr lang="en-US" altLang="ko-KR" dirty="0">
                <a:solidFill>
                  <a:srgbClr val="860020"/>
                </a:solidFill>
              </a:rPr>
              <a:t>: </a:t>
            </a:r>
            <a:r>
              <a:rPr lang="ko-KR" altLang="en-US" dirty="0" smtClean="0">
                <a:solidFill>
                  <a:srgbClr val="860020"/>
                </a:solidFill>
              </a:rPr>
              <a:t>모델 구축</a:t>
            </a:r>
            <a:endParaRPr lang="en-US" altLang="ko-KR" dirty="0">
              <a:solidFill>
                <a:srgbClr val="860020"/>
              </a:solidFill>
            </a:endParaRPr>
          </a:p>
          <a:p>
            <a:pPr lvl="1"/>
            <a:r>
              <a:rPr lang="ko-KR" altLang="en-US" dirty="0"/>
              <a:t>질문의 속성</a:t>
            </a:r>
            <a:r>
              <a:rPr lang="en-US" altLang="ko-KR" dirty="0"/>
              <a:t>, </a:t>
            </a:r>
            <a:r>
              <a:rPr lang="ko-KR" altLang="en-US" dirty="0"/>
              <a:t>데이터의 특징</a:t>
            </a:r>
            <a:r>
              <a:rPr lang="en-US" altLang="ko-KR" dirty="0"/>
              <a:t>, </a:t>
            </a:r>
            <a:r>
              <a:rPr lang="ko-KR" altLang="en-US" dirty="0"/>
              <a:t>결과의 설명력 포함 유무 등을 고려하여 적합한 분석 알고리즘 선택</a:t>
            </a:r>
            <a:endParaRPr lang="en-US" altLang="ko-KR" dirty="0"/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>
            <a:clrChange>
              <a:clrFrom>
                <a:srgbClr val="F9FBFA"/>
              </a:clrFrom>
              <a:clrTo>
                <a:srgbClr val="F9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01" y="2328947"/>
            <a:ext cx="7364802" cy="4090063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7240" y="6428605"/>
            <a:ext cx="83255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Lee JG, Jun S, Cho YW, Lee H, Kim GB,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Seo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 JB, Kim N. Deep Learning in Medical Imaging: General Overview. Korean J </a:t>
            </a:r>
            <a:r>
              <a:rPr lang="en-US" altLang="ko-KR" sz="1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Radiol</a:t>
            </a:r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. 2017 Jul-Aug;18(4):570-584. 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82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en-US" dirty="0">
                <a:solidFill>
                  <a:prstClr val="black"/>
                </a:solidFill>
              </a:rPr>
              <a:t>의사결정나무 예시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규칙 </a:t>
            </a:r>
            <a:r>
              <a:rPr lang="ko-KR" altLang="en-US" dirty="0" smtClean="0">
                <a:solidFill>
                  <a:prstClr val="black"/>
                </a:solidFill>
              </a:rPr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최적 </a:t>
            </a:r>
            <a:r>
              <a:rPr lang="ko-KR" altLang="en-US" dirty="0" err="1" smtClean="0"/>
              <a:t>의사결정으로부터</a:t>
            </a:r>
            <a:r>
              <a:rPr lang="ko-KR" altLang="en-US" dirty="0" smtClean="0"/>
              <a:t> 분류 규칙을 생성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11"/>
          <a:stretch/>
        </p:blipFill>
        <p:spPr>
          <a:xfrm>
            <a:off x="1763688" y="1628800"/>
            <a:ext cx="6497799" cy="268702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/>
          <p:cNvSpPr txBox="1"/>
          <p:nvPr/>
        </p:nvSpPr>
        <p:spPr>
          <a:xfrm>
            <a:off x="1259632" y="4293096"/>
            <a:ext cx="7344816" cy="2062103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200000"/>
              </a:lnSpc>
              <a:buFont typeface="Wingdings" pitchFamily="2" charset="2"/>
              <a:buChar char="§"/>
            </a:pP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IF(Lot size &lt; 19) AND IF(Income &lt; 84.75) THEN Owner = No</a:t>
            </a:r>
          </a:p>
          <a:p>
            <a:pPr marL="174625" indent="-174625">
              <a:lnSpc>
                <a:spcPct val="2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IF(Lot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size &lt; 19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) AND IF(Income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&gt; 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84.75) THEN Owner =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YES</a:t>
            </a:r>
          </a:p>
          <a:p>
            <a:pPr marL="174625" indent="-174625">
              <a:lnSpc>
                <a:spcPct val="2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IF(Lot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size &gt; 19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) AND IF(Income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&lt; 57.15) 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THEN Owner =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NO</a:t>
            </a:r>
          </a:p>
          <a:p>
            <a:pPr marL="174625" indent="-174625">
              <a:lnSpc>
                <a:spcPct val="200000"/>
              </a:lnSpc>
              <a:buFont typeface="Wingdings" pitchFamily="2" charset="2"/>
              <a:buChar char="§"/>
            </a:pP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IF(Lot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size &gt; 19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) AND IF(Income &gt; </a:t>
            </a:r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57.15) </a:t>
            </a:r>
            <a:r>
              <a:rPr lang="en-US" altLang="ko-KR" sz="1600" dirty="0">
                <a:latin typeface="Gill Sans MT" panose="020B0502020104020203" pitchFamily="34" charset="0"/>
                <a:ea typeface="다음_Regular" panose="02000603060000000000" pitchFamily="2" charset="-127"/>
              </a:rPr>
              <a:t>THEN Owner = YES</a:t>
            </a:r>
            <a:endParaRPr lang="en-US" altLang="ko-KR" sz="1600" dirty="0" smtClean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44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나무의 형태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그림에서 왼쪽과 같은 형태는 선형 회귀분석으로 추정하는 것이 </a:t>
            </a:r>
            <a:r>
              <a:rPr lang="ko-KR" altLang="en-US" dirty="0" smtClean="0">
                <a:solidFill>
                  <a:srgbClr val="0000FF"/>
                </a:solidFill>
              </a:rPr>
              <a:t>적합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오른쪽 그림과 같은 형태는 선형 회귀분석으로 추정하는 것이 </a:t>
            </a:r>
            <a:r>
              <a:rPr lang="ko-KR" altLang="en-US" dirty="0" smtClean="0">
                <a:solidFill>
                  <a:srgbClr val="FF0000"/>
                </a:solidFill>
              </a:rPr>
              <a:t>부적합</a:t>
            </a:r>
            <a:r>
              <a:rPr lang="ko-KR" altLang="en-US" dirty="0" smtClean="0"/>
              <a:t>함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90" y="2774951"/>
            <a:ext cx="3857883" cy="26800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96" y="2774951"/>
            <a:ext cx="3853615" cy="2680034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V="1">
            <a:off x="793376" y="3254188"/>
            <a:ext cx="2783542" cy="1775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5118849" y="3130923"/>
            <a:ext cx="2783542" cy="17750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98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의사결정나무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말단 노드의 </a:t>
            </a:r>
            <a:r>
              <a:rPr lang="ko-KR" altLang="en-US" dirty="0" err="1"/>
              <a:t>예측값</a:t>
            </a:r>
            <a:endParaRPr lang="en-US" altLang="ko-KR" dirty="0"/>
          </a:p>
          <a:p>
            <a:pPr lvl="1"/>
            <a:r>
              <a:rPr lang="ko-KR" altLang="en-US" dirty="0"/>
              <a:t>해당 노드에 속하는 모든 개체의 종속변수 값의 평균으로 </a:t>
            </a:r>
            <a:r>
              <a:rPr lang="ko-KR" altLang="en-US" dirty="0" smtClean="0"/>
              <a:t>예측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아래 예시에서 </a:t>
            </a:r>
            <a:r>
              <a:rPr lang="en-US" altLang="ko-KR" dirty="0" smtClean="0"/>
              <a:t>split point = 5.5, if</a:t>
            </a:r>
            <a:r>
              <a:rPr lang="ko-KR" altLang="en-US" dirty="0" smtClean="0"/>
              <a:t> </a:t>
            </a:r>
            <a:r>
              <a:rPr lang="en-US" altLang="ko-KR" dirty="0" smtClean="0"/>
              <a:t>x &lt; 5.5, y = 4, if x &gt; 5.5, y = 8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814" y="2553083"/>
            <a:ext cx="5623541" cy="3910946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4208279" y="2553083"/>
            <a:ext cx="1" cy="3910946"/>
          </a:xfrm>
          <a:prstGeom prst="line">
            <a:avLst/>
          </a:prstGeom>
          <a:ln w="190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29202" y="6464029"/>
            <a:ext cx="1358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tx2"/>
                </a:solidFill>
                <a:latin typeface="Gill Sans MT" panose="020B0502020104020203" pitchFamily="34" charset="0"/>
              </a:rPr>
              <a:t>Split point</a:t>
            </a:r>
            <a:endParaRPr lang="ko-KR" altLang="en-US" dirty="0">
              <a:solidFill>
                <a:schemeClr val="tx2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 flipV="1">
            <a:off x="1916206" y="4955249"/>
            <a:ext cx="2292072" cy="67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4208278" y="3839144"/>
            <a:ext cx="2690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38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prstClr val="black"/>
                </a:solidFill>
              </a:rPr>
              <a:t>의사결정나무</a:t>
            </a:r>
            <a:r>
              <a:rPr lang="en-US" altLang="ko-KR" dirty="0" smtClean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말단 노드의 </a:t>
            </a:r>
            <a:r>
              <a:rPr lang="ko-KR" altLang="en-US" dirty="0" err="1"/>
              <a:t>예측값</a:t>
            </a:r>
            <a:endParaRPr lang="en-US" altLang="ko-KR" dirty="0"/>
          </a:p>
          <a:p>
            <a:pPr lvl="1"/>
            <a:r>
              <a:rPr lang="ko-KR" altLang="en-US" dirty="0"/>
              <a:t>해당 노드에 속하는 모든 개체의 종속변수 값의 평균으로 예측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Picture 2" descr="decision tree regression exampl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007000"/>
            <a:ext cx="8296275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498475" y="639129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https://www.datacamp.com/community/tutorials/decision-trees-R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2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말단 노드의 </a:t>
            </a:r>
            <a:r>
              <a:rPr lang="ko-KR" altLang="en-US" dirty="0" err="1"/>
              <a:t>예측값</a:t>
            </a:r>
            <a:endParaRPr lang="en-US" altLang="ko-KR" dirty="0"/>
          </a:p>
          <a:p>
            <a:pPr lvl="1"/>
            <a:r>
              <a:rPr lang="ko-KR" altLang="en-US" dirty="0"/>
              <a:t>해당 노드에 속하는 모든 개체의 종속변수 값의 평균으로 예측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9938" name="Picture 2" descr="../../_images/sphx_glr_plot_tree_regressi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51" y="2096296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0" y="6596213"/>
            <a:ext cx="83758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https://scikit-learn.org/stable/auto_examples/tree/plot_tree_regression.html#sphx-glr-auto-examples-tree-plot-tree-regression-py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721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>
                <a:solidFill>
                  <a:srgbClr val="0000FF"/>
                </a:solidFill>
              </a:rPr>
              <a:t>회귀 모형에서 </a:t>
            </a:r>
            <a:r>
              <a:rPr lang="ko-KR" altLang="en-US" dirty="0" err="1" smtClean="0">
                <a:solidFill>
                  <a:srgbClr val="0000FF"/>
                </a:solidFill>
              </a:rPr>
              <a:t>불순도를</a:t>
            </a:r>
            <a:r>
              <a:rPr lang="ko-KR" altLang="en-US" dirty="0" smtClean="0">
                <a:solidFill>
                  <a:srgbClr val="0000FF"/>
                </a:solidFill>
              </a:rPr>
              <a:t> 측정하는 과정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/>
              <a:t> </a:t>
            </a:r>
            <a:r>
              <a:rPr lang="ko-KR" altLang="en-US" dirty="0" smtClean="0"/>
              <a:t>불순도</a:t>
            </a:r>
            <a:r>
              <a:rPr lang="en-US" altLang="ko-KR" baseline="30000" dirty="0" smtClean="0"/>
              <a:t>Impurity</a:t>
            </a:r>
            <a:r>
              <a:rPr lang="en-US" altLang="ko-KR" dirty="0" smtClean="0"/>
              <a:t> </a:t>
            </a:r>
            <a:r>
              <a:rPr lang="ko-KR" altLang="en-US" dirty="0"/>
              <a:t>측정</a:t>
            </a:r>
            <a:endParaRPr lang="en-US" altLang="ko-KR" dirty="0"/>
          </a:p>
          <a:p>
            <a:pPr lvl="1"/>
            <a:r>
              <a:rPr lang="en-US" altLang="ko-KR" dirty="0"/>
              <a:t>Sum of the squared error (SSE:                     )</a:t>
            </a:r>
          </a:p>
          <a:p>
            <a:pPr lvl="1"/>
            <a:r>
              <a:rPr lang="en-US" altLang="ko-KR" dirty="0"/>
              <a:t>SSE(Parent) = 300, SSE(Left) = 10, SSE(Right) = 40, Gain = </a:t>
            </a:r>
            <a:r>
              <a:rPr lang="en-US" altLang="ko-KR" dirty="0" smtClean="0"/>
              <a:t>250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타원 4"/>
          <p:cNvSpPr/>
          <p:nvPr/>
        </p:nvSpPr>
        <p:spPr bwMode="auto">
          <a:xfrm>
            <a:off x="2051720" y="3169169"/>
            <a:ext cx="504000" cy="504056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x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1</a:t>
            </a:r>
            <a:endParaRPr kumimoji="0" lang="ko-KR" altLang="en-US" sz="1200" i="0" u="none" strike="noStrike" cap="none" normalizeH="0" baseline="-2500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043608" y="4033265"/>
            <a:ext cx="864096" cy="100811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kumimoji="0" lang="en-US" altLang="ko-KR" sz="120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1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=10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2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=11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3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=12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4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=09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5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=08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2699792" y="4033265"/>
            <a:ext cx="864096" cy="100811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kumimoji="0" lang="en-US" altLang="ko-KR" sz="120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1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다음_Regular" panose="02000603060000000000" pitchFamily="2" charset="-127"/>
              </a:rPr>
              <a:t>=20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2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=22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3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=24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4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=18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y</a:t>
            </a:r>
            <a:r>
              <a:rPr lang="en-US" altLang="ko-KR" sz="1200" baseline="-250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5</a:t>
            </a:r>
            <a:r>
              <a:rPr lang="en-US" altLang="ko-KR" sz="12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=16</a:t>
            </a:r>
            <a:endParaRPr lang="en-US" altLang="ko-KR" sz="1200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cxnSp>
        <p:nvCxnSpPr>
          <p:cNvPr id="8" name="직선 연결선 7"/>
          <p:cNvCxnSpPr>
            <a:stCxn id="5" idx="3"/>
            <a:endCxn id="6" idx="0"/>
          </p:cNvCxnSpPr>
          <p:nvPr/>
        </p:nvCxnSpPr>
        <p:spPr bwMode="auto">
          <a:xfrm flipH="1">
            <a:off x="1475656" y="3599408"/>
            <a:ext cx="649873" cy="433857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직선 연결선 8"/>
          <p:cNvCxnSpPr>
            <a:stCxn id="5" idx="5"/>
            <a:endCxn id="7" idx="0"/>
          </p:cNvCxnSpPr>
          <p:nvPr/>
        </p:nvCxnSpPr>
        <p:spPr bwMode="auto">
          <a:xfrm>
            <a:off x="2481911" y="3599408"/>
            <a:ext cx="649929" cy="433857"/>
          </a:xfrm>
          <a:prstGeom prst="line">
            <a:avLst/>
          </a:prstGeom>
          <a:solidFill>
            <a:schemeClr val="bg1"/>
          </a:solidFill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619672" y="3555631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5</a:t>
            </a:r>
            <a:endParaRPr lang="ko-KR" altLang="en-US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71800" y="3554148"/>
            <a:ext cx="2160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5</a:t>
            </a:r>
            <a:endParaRPr lang="ko-KR" altLang="en-US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83" y="3708031"/>
            <a:ext cx="359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10</a:t>
            </a:r>
            <a:endParaRPr lang="ko-KR" altLang="en-US" dirty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51920" y="3978907"/>
            <a:ext cx="4392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9388" indent="-179388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왼쪽 말단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예측값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= 10</a:t>
            </a:r>
          </a:p>
          <a:p>
            <a:pPr marL="179388" indent="-179388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오른쪽 말단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예측값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= 20</a:t>
            </a:r>
            <a:endParaRPr lang="ko-KR" altLang="en-US" sz="16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227594"/>
              </p:ext>
            </p:extLst>
          </p:nvPr>
        </p:nvGraphicFramePr>
        <p:xfrm>
          <a:off x="3851920" y="2085720"/>
          <a:ext cx="1294920" cy="43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9" name="수식" r:id="rId3" imgW="863280" imgH="291960" progId="Equation.3">
                  <p:embed/>
                </p:oleObj>
              </mc:Choice>
              <mc:Fallback>
                <p:oleObj name="수식" r:id="rId3" imgW="863280" imgH="291960" progId="Equation.3">
                  <p:embed/>
                  <p:pic>
                    <p:nvPicPr>
                      <p:cNvPr id="15" name="개체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2085720"/>
                        <a:ext cx="1294920" cy="4379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92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/>
              <a:t>토요타</a:t>
            </a:r>
            <a:r>
              <a:rPr lang="ko-KR" altLang="en-US" dirty="0"/>
              <a:t> </a:t>
            </a:r>
            <a:r>
              <a:rPr lang="ko-KR" altLang="en-US" dirty="0" err="1"/>
              <a:t>코롤라</a:t>
            </a:r>
            <a:r>
              <a:rPr lang="ko-KR" altLang="en-US" dirty="0"/>
              <a:t> 중고차 가격 예측 문제</a:t>
            </a:r>
          </a:p>
          <a:p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74" y="3219152"/>
            <a:ext cx="493787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왼쪽 중괄호 5"/>
          <p:cNvSpPr/>
          <p:nvPr/>
        </p:nvSpPr>
        <p:spPr bwMode="auto">
          <a:xfrm>
            <a:off x="2339752" y="3933056"/>
            <a:ext cx="390722" cy="2520280"/>
          </a:xfrm>
          <a:prstGeom prst="leftBrace">
            <a:avLst>
              <a:gd name="adj1" fmla="val 63750"/>
              <a:gd name="adj2" fmla="val 50000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auto">
          <a:xfrm flipH="1">
            <a:off x="2535113" y="3645024"/>
            <a:ext cx="19536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107503" y="3356992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Gill Sans MT" panose="020B0502020104020203" pitchFamily="34" charset="0"/>
              </a:rPr>
              <a:t>Dependent variable</a:t>
            </a:r>
          </a:p>
          <a:p>
            <a:pPr algn="ctr"/>
            <a:r>
              <a:rPr lang="en-US" altLang="ko-KR" sz="1600" dirty="0" smtClean="0">
                <a:solidFill>
                  <a:schemeClr val="accent2"/>
                </a:solidFill>
                <a:latin typeface="Gill Sans MT" panose="020B0502020104020203" pitchFamily="34" charset="0"/>
              </a:rPr>
              <a:t>(target)</a:t>
            </a:r>
            <a:endParaRPr lang="ko-KR" altLang="en-US" sz="1600" dirty="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26" y="1731411"/>
            <a:ext cx="2285714" cy="144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33" y="1731411"/>
            <a:ext cx="1921293" cy="144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6" b="27647"/>
          <a:stretch/>
        </p:blipFill>
        <p:spPr>
          <a:xfrm>
            <a:off x="615830" y="1731411"/>
            <a:ext cx="3709603" cy="144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496" y="4886094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Independent variables</a:t>
            </a:r>
          </a:p>
          <a:p>
            <a:pPr algn="ctr"/>
            <a:r>
              <a:rPr lang="en-US" altLang="ko-KR" sz="1600" dirty="0" smtClean="0">
                <a:solidFill>
                  <a:schemeClr val="accent1"/>
                </a:solidFill>
                <a:latin typeface="Gill Sans MT" panose="020B0502020104020203" pitchFamily="34" charset="0"/>
              </a:rPr>
              <a:t>(attributes, features)</a:t>
            </a:r>
            <a:endParaRPr lang="ko-KR" altLang="en-US" sz="16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475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2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>
                <a:solidFill>
                  <a:prstClr val="black"/>
                </a:solidFill>
              </a:rPr>
              <a:t>회귀</a:t>
            </a:r>
            <a:endParaRPr lang="ko-KR" altLang="en-US" dirty="0"/>
          </a:p>
        </p:txBody>
      </p:sp>
      <p:pic>
        <p:nvPicPr>
          <p:cNvPr id="5" name="Picture 2" descr="D:\강의 자료\데이터마이닝\DM for BI\1st edition(K)\Images\7장\7.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320" y="1124744"/>
            <a:ext cx="5778000" cy="54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9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prstClr val="black"/>
                </a:solidFill>
              </a:rPr>
              <a:t>의사결정나무</a:t>
            </a:r>
            <a:r>
              <a:rPr lang="en-US" altLang="ko-KR" dirty="0">
                <a:solidFill>
                  <a:prstClr val="black"/>
                </a:solidFill>
              </a:rPr>
              <a:t>: </a:t>
            </a:r>
            <a:r>
              <a:rPr lang="ko-KR" altLang="en-US" dirty="0" smtClean="0">
                <a:solidFill>
                  <a:prstClr val="black"/>
                </a:solidFill>
              </a:rPr>
              <a:t>요약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의사결정나무의 장점</a:t>
            </a:r>
            <a:endParaRPr lang="en-US" altLang="ko-KR" dirty="0"/>
          </a:p>
          <a:p>
            <a:pPr lvl="1"/>
            <a:r>
              <a:rPr lang="ko-KR" altLang="en-US" dirty="0"/>
              <a:t>의사결정나무는 예측에 대한 설명을 제공할 수 있음</a:t>
            </a:r>
            <a:endParaRPr lang="en-US" altLang="ko-KR" dirty="0"/>
          </a:p>
          <a:p>
            <a:pPr lvl="1"/>
            <a:r>
              <a:rPr lang="ko-KR" altLang="en-US" dirty="0"/>
              <a:t>변수 선택 과정이 자동적으로 수행됨</a:t>
            </a:r>
            <a:endParaRPr lang="en-US" altLang="ko-KR" dirty="0"/>
          </a:p>
          <a:p>
            <a:pPr lvl="1"/>
            <a:r>
              <a:rPr lang="ko-KR" altLang="en-US" dirty="0"/>
              <a:t>특별한 통계적 가정을 요구하지 않음</a:t>
            </a:r>
            <a:endParaRPr lang="en-US" altLang="ko-KR" dirty="0"/>
          </a:p>
          <a:p>
            <a:pPr lvl="1"/>
            <a:r>
              <a:rPr lang="ko-KR" altLang="en-US" dirty="0" err="1"/>
              <a:t>결측치가</a:t>
            </a:r>
            <a:r>
              <a:rPr lang="ko-KR" altLang="en-US" dirty="0"/>
              <a:t> 존재하는 상황에서도 모델 구축이 가능함</a:t>
            </a:r>
            <a:endParaRPr lang="en-US" altLang="ko-KR" dirty="0"/>
          </a:p>
          <a:p>
            <a:pPr lvl="1"/>
            <a:endParaRPr lang="en-US" altLang="ko-KR" sz="800" dirty="0"/>
          </a:p>
          <a:p>
            <a:r>
              <a:rPr lang="en-US" altLang="ko-KR" dirty="0"/>
              <a:t> </a:t>
            </a:r>
            <a:r>
              <a:rPr lang="ko-KR" altLang="en-US" dirty="0"/>
              <a:t>의사결정나무의 단점</a:t>
            </a:r>
            <a:endParaRPr lang="en-US" altLang="ko-KR" dirty="0"/>
          </a:p>
          <a:p>
            <a:pPr lvl="1"/>
            <a:r>
              <a:rPr lang="ko-KR" altLang="en-US" dirty="0" smtClean="0"/>
              <a:t>한 </a:t>
            </a:r>
            <a:r>
              <a:rPr lang="ko-KR" altLang="en-US" dirty="0"/>
              <a:t>번에 하나의 변수만 고려하므로 변수간 상호작용을 파악하기 </a:t>
            </a:r>
            <a:r>
              <a:rPr lang="ko-KR" altLang="en-US" dirty="0" smtClean="0"/>
              <a:t>어려움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034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q &amp; a에 대한 이미지 검색결과">
            <a:extLst>
              <a:ext uri="{FF2B5EF4-FFF2-40B4-BE49-F238E27FC236}">
                <a16:creationId xmlns:a16="http://schemas.microsoft.com/office/drawing/2014/main" id="{D62CB49B-1E2E-4CAF-8894-E20BEBD9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63" y="1736549"/>
            <a:ext cx="58102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0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결과 적용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구축된 모델의 시스템 탑재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시간에 따른 성능 모니터링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업데이트 주기 결정 등</a:t>
            </a:r>
            <a:endParaRPr lang="ko-KR" altLang="en-US" dirty="0"/>
          </a:p>
        </p:txBody>
      </p:sp>
      <p:pic>
        <p:nvPicPr>
          <p:cNvPr id="10242" name="Picture 2" descr="machine learning algorithm monitoring and update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0131"/>
            <a:ext cx="9144000" cy="309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967315" y="2418735"/>
            <a:ext cx="3281517" cy="1637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193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각 단계별 주요 과업 및 산출물</a:t>
            </a:r>
            <a:endParaRPr lang="ko-KR" altLang="en-US" dirty="0"/>
          </a:p>
        </p:txBody>
      </p:sp>
      <p:sp>
        <p:nvSpPr>
          <p:cNvPr id="7" name="오각형 6"/>
          <p:cNvSpPr/>
          <p:nvPr/>
        </p:nvSpPr>
        <p:spPr bwMode="auto">
          <a:xfrm>
            <a:off x="1547664" y="1700808"/>
            <a:ext cx="1440160" cy="504800"/>
          </a:xfrm>
          <a:prstGeom prst="homePlat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목적 및 문제 정의</a:t>
            </a:r>
          </a:p>
        </p:txBody>
      </p:sp>
      <p:sp>
        <p:nvSpPr>
          <p:cNvPr id="8" name="오각형 7"/>
          <p:cNvSpPr/>
          <p:nvPr/>
        </p:nvSpPr>
        <p:spPr bwMode="auto">
          <a:xfrm>
            <a:off x="3059832" y="1700064"/>
            <a:ext cx="1440160" cy="504800"/>
          </a:xfrm>
          <a:prstGeom prst="homePlat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검증</a:t>
            </a: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</a:p>
        </p:txBody>
      </p:sp>
      <p:sp>
        <p:nvSpPr>
          <p:cNvPr id="9" name="오각형 8"/>
          <p:cNvSpPr/>
          <p:nvPr/>
        </p:nvSpPr>
        <p:spPr bwMode="auto">
          <a:xfrm>
            <a:off x="4572000" y="1700064"/>
            <a:ext cx="1440160" cy="504800"/>
          </a:xfrm>
          <a:prstGeom prst="homePlat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</a:t>
            </a:r>
          </a:p>
        </p:txBody>
      </p:sp>
      <p:sp>
        <p:nvSpPr>
          <p:cNvPr id="10" name="오각형 9"/>
          <p:cNvSpPr/>
          <p:nvPr/>
        </p:nvSpPr>
        <p:spPr bwMode="auto">
          <a:xfrm>
            <a:off x="6084168" y="1700064"/>
            <a:ext cx="1440160" cy="504800"/>
          </a:xfrm>
          <a:prstGeom prst="homePlat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모형 구축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오각형 10"/>
          <p:cNvSpPr/>
          <p:nvPr/>
        </p:nvSpPr>
        <p:spPr bwMode="auto">
          <a:xfrm>
            <a:off x="7597698" y="1700064"/>
            <a:ext cx="1440160" cy="504800"/>
          </a:xfrm>
          <a:prstGeom prst="homePlat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평가 및 해석</a:t>
            </a:r>
          </a:p>
        </p:txBody>
      </p:sp>
      <p:sp>
        <p:nvSpPr>
          <p:cNvPr id="12" name="직사각형 11"/>
          <p:cNvSpPr/>
          <p:nvPr/>
        </p:nvSpPr>
        <p:spPr bwMode="auto">
          <a:xfrm>
            <a:off x="107504" y="2492895"/>
            <a:ext cx="1296144" cy="1191057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활동</a:t>
            </a:r>
          </a:p>
        </p:txBody>
      </p:sp>
      <p:sp>
        <p:nvSpPr>
          <p:cNvPr id="13" name="직사각형 12"/>
          <p:cNvSpPr/>
          <p:nvPr/>
        </p:nvSpPr>
        <p:spPr bwMode="auto">
          <a:xfrm>
            <a:off x="103616" y="3882293"/>
            <a:ext cx="1296144" cy="720080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 사용 기법</a:t>
            </a:r>
          </a:p>
        </p:txBody>
      </p:sp>
      <p:sp>
        <p:nvSpPr>
          <p:cNvPr id="14" name="직사각형 13"/>
          <p:cNvSpPr/>
          <p:nvPr/>
        </p:nvSpPr>
        <p:spPr bwMode="auto">
          <a:xfrm>
            <a:off x="103616" y="4814836"/>
            <a:ext cx="1296144" cy="720080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산출물</a:t>
            </a:r>
          </a:p>
        </p:txBody>
      </p:sp>
      <p:sp>
        <p:nvSpPr>
          <p:cNvPr id="15" name="직사각형 14"/>
          <p:cNvSpPr/>
          <p:nvPr/>
        </p:nvSpPr>
        <p:spPr bwMode="auto">
          <a:xfrm>
            <a:off x="103616" y="5733256"/>
            <a:ext cx="1296144" cy="720080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고려 사항</a:t>
            </a:r>
          </a:p>
        </p:txBody>
      </p:sp>
      <p:sp>
        <p:nvSpPr>
          <p:cNvPr id="16" name="직사각형 15"/>
          <p:cNvSpPr/>
          <p:nvPr/>
        </p:nvSpPr>
        <p:spPr bwMode="auto">
          <a:xfrm>
            <a:off x="1547664" y="2492895"/>
            <a:ext cx="1332000" cy="1191057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분석을 통해 달성하고자 하는 목표 구체화</a:t>
            </a:r>
          </a:p>
        </p:txBody>
      </p:sp>
      <p:sp>
        <p:nvSpPr>
          <p:cNvPr id="17" name="직사각형 16"/>
          <p:cNvSpPr/>
          <p:nvPr/>
        </p:nvSpPr>
        <p:spPr bwMode="auto">
          <a:xfrm>
            <a:off x="1547664" y="3882293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1547664" y="481483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문제 기술서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모형의 유형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분류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등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1548149" y="573325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보유 데이터로 달성 가능한 목적인가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3055554" y="2492895"/>
            <a:ext cx="1332000" cy="1191057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원천 확인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독립변수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종속변수 정의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변수별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이상치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결측치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탐지 및 제거</a:t>
            </a:r>
          </a:p>
        </p:txBody>
      </p:sp>
      <p:sp>
        <p:nvSpPr>
          <p:cNvPr id="21" name="직사각형 20"/>
          <p:cNvSpPr/>
          <p:nvPr/>
        </p:nvSpPr>
        <p:spPr bwMode="auto">
          <a:xfrm>
            <a:off x="3055554" y="3882293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3055554" y="481483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행렬 형태의 모델링 기초 데이터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행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레코드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열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변수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 bwMode="auto">
          <a:xfrm>
            <a:off x="3056039" y="573325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최대한 많은 레코드와 변수를 이 단계에서 수집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4572000" y="2492895"/>
            <a:ext cx="1332000" cy="1191057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변수 삭제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변수 변환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비지도 방식의 변수 선택 및 추출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분할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572000" y="3882293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기초통계분석을 포함한 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주성분분석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572000" y="481483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정제된 </a:t>
            </a: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모델링용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4572485" y="573325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사용 모형에 따른 데이터 분할 비율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문제에 따른 적절한 변수 수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6084168" y="2492895"/>
            <a:ext cx="1332000" cy="1191057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학습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</a:t>
            </a: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선택</a:t>
            </a:r>
          </a:p>
        </p:txBody>
      </p:sp>
      <p:sp>
        <p:nvSpPr>
          <p:cNvPr id="29" name="직사각형 28"/>
          <p:cNvSpPr/>
          <p:nvPr/>
        </p:nvSpPr>
        <p:spPr bwMode="auto">
          <a:xfrm>
            <a:off x="6084168" y="3882293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분류 알고리즘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회귀 알고리즘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 알고리즘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이상치 탐지 알고리즘</a:t>
            </a:r>
          </a:p>
        </p:txBody>
      </p:sp>
      <p:sp>
        <p:nvSpPr>
          <p:cNvPr id="30" name="직사각형 29"/>
          <p:cNvSpPr/>
          <p:nvPr/>
        </p:nvSpPr>
        <p:spPr bwMode="auto">
          <a:xfrm>
            <a:off x="6084168" y="481483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구축된 모형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성능 평가 결과</a:t>
            </a:r>
          </a:p>
        </p:txBody>
      </p:sp>
      <p:sp>
        <p:nvSpPr>
          <p:cNvPr id="31" name="직사각형 30"/>
          <p:cNvSpPr/>
          <p:nvPr/>
        </p:nvSpPr>
        <p:spPr bwMode="auto">
          <a:xfrm>
            <a:off x="6084653" y="573325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알고리즘 시도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최적 </a:t>
            </a: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파라미터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1000" b="0" i="0" u="none" strike="noStrike" kern="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선택시</a:t>
            </a: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충분한 영역 탐색</a:t>
            </a:r>
          </a:p>
        </p:txBody>
      </p:sp>
      <p:sp>
        <p:nvSpPr>
          <p:cNvPr id="32" name="직사각형 31"/>
          <p:cNvSpPr/>
          <p:nvPr/>
        </p:nvSpPr>
        <p:spPr bwMode="auto">
          <a:xfrm>
            <a:off x="7596336" y="2492895"/>
            <a:ext cx="1332000" cy="1191057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결과 평가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개선안 수립</a:t>
            </a:r>
          </a:p>
        </p:txBody>
      </p:sp>
      <p:sp>
        <p:nvSpPr>
          <p:cNvPr id="33" name="직사각형 32"/>
          <p:cNvSpPr/>
          <p:nvPr/>
        </p:nvSpPr>
        <p:spPr bwMode="auto">
          <a:xfrm>
            <a:off x="7596336" y="3882293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 bwMode="auto">
          <a:xfrm>
            <a:off x="7596336" y="481483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결과 평가표</a:t>
            </a:r>
            <a:endParaRPr kumimoji="0" lang="en-US" altLang="ko-KR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개선 아이디어 리스트</a:t>
            </a:r>
          </a:p>
        </p:txBody>
      </p:sp>
      <p:sp>
        <p:nvSpPr>
          <p:cNvPr id="35" name="직사각형 34"/>
          <p:cNvSpPr/>
          <p:nvPr/>
        </p:nvSpPr>
        <p:spPr bwMode="auto">
          <a:xfrm>
            <a:off x="7596821" y="5733256"/>
            <a:ext cx="1332000" cy="720080"/>
          </a:xfrm>
          <a:prstGeom prst="rect">
            <a:avLst/>
          </a:prstGeom>
          <a:solidFill>
            <a:srgbClr val="E7E6E6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90488" marR="0" lvl="0" indent="-90488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모델의 결과가 현장에서 수용 가능한 수준인가</a:t>
            </a:r>
            <a:r>
              <a:rPr kumimoji="0" lang="en-US" altLang="ko-KR" sz="1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1000" b="0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983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</a:t>
            </a:r>
            <a:r>
              <a:rPr lang="en-US" altLang="ko-KR" dirty="0" smtClean="0"/>
              <a:t>: Machine Learning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Machine Learning</a:t>
            </a:r>
          </a:p>
          <a:p>
            <a:pPr marL="542925" lvl="1">
              <a:buClr>
                <a:srgbClr val="ED7D31"/>
              </a:buClr>
            </a:pPr>
            <a:r>
              <a:rPr lang="ko-KR" altLang="en-US" dirty="0"/>
              <a:t>특정한 </a:t>
            </a:r>
            <a:r>
              <a:rPr lang="ko-KR" altLang="en-US" dirty="0" smtClean="0"/>
              <a:t>과업</a:t>
            </a:r>
            <a:r>
              <a:rPr lang="en-US" altLang="ko-KR" b="1" u="sng" baseline="30000" dirty="0" smtClean="0"/>
              <a:t>T</a:t>
            </a:r>
            <a:r>
              <a:rPr lang="en-US" altLang="ko-KR" baseline="30000" dirty="0" smtClean="0"/>
              <a:t>ask</a:t>
            </a:r>
            <a:r>
              <a:rPr lang="ko-KR" altLang="en-US" dirty="0" smtClean="0"/>
              <a:t>을 </a:t>
            </a:r>
            <a:r>
              <a:rPr lang="ko-KR" altLang="en-US" dirty="0"/>
              <a:t>달성하기 위해 </a:t>
            </a:r>
            <a:r>
              <a:rPr lang="ko-KR" altLang="en-US" dirty="0" smtClean="0"/>
              <a:t>경험</a:t>
            </a:r>
            <a:r>
              <a:rPr lang="en-US" altLang="ko-KR" b="1" u="sng" baseline="30000" dirty="0" smtClean="0"/>
              <a:t>E</a:t>
            </a:r>
            <a:r>
              <a:rPr lang="en-US" altLang="ko-KR" baseline="30000" dirty="0" smtClean="0"/>
              <a:t>xperience</a:t>
            </a:r>
            <a:r>
              <a:rPr lang="ko-KR" altLang="en-US" dirty="0" smtClean="0"/>
              <a:t>이 </a:t>
            </a:r>
            <a:r>
              <a:rPr lang="ko-KR" altLang="en-US" dirty="0"/>
              <a:t>축적될수록 과업 수행의 </a:t>
            </a:r>
            <a:r>
              <a:rPr lang="ko-KR" altLang="en-US" dirty="0" smtClean="0"/>
              <a:t>성능</a:t>
            </a:r>
            <a:r>
              <a:rPr lang="en-US" altLang="ko-KR" b="1" u="sng" baseline="30000" dirty="0" smtClean="0"/>
              <a:t>P</a:t>
            </a:r>
            <a:r>
              <a:rPr lang="en-US" altLang="ko-KR" baseline="30000" dirty="0" smtClean="0"/>
              <a:t>erformance</a:t>
            </a:r>
            <a:r>
              <a:rPr lang="ko-KR" altLang="en-US" dirty="0" smtClean="0"/>
              <a:t>이 </a:t>
            </a:r>
            <a:r>
              <a:rPr lang="ko-KR" altLang="en-US" dirty="0"/>
              <a:t>향상되는 컴퓨터 프로그램 또는 에이전트를 개발하는 것</a:t>
            </a:r>
            <a:r>
              <a:rPr lang="en-US" altLang="ko-KR" dirty="0">
                <a:solidFill>
                  <a:prstClr val="black"/>
                </a:solidFill>
              </a:rPr>
              <a:t> – </a:t>
            </a:r>
            <a:r>
              <a:rPr lang="en-US" altLang="ko-KR" sz="1400" dirty="0">
                <a:solidFill>
                  <a:prstClr val="black"/>
                </a:solidFill>
              </a:rPr>
              <a:t>Mitchell (1997)</a:t>
            </a:r>
            <a:endParaRPr lang="en-US" altLang="ko-KR" dirty="0">
              <a:solidFill>
                <a:prstClr val="black"/>
              </a:solidFill>
            </a:endParaRP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2312784" y="2731481"/>
            <a:ext cx="1260000" cy="720080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맑은 고딕"/>
                <a:cs typeface="+mn-cs"/>
              </a:rPr>
              <a:t>Data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맑은 고딕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14008" y="2731481"/>
            <a:ext cx="1260000" cy="720080"/>
          </a:xfrm>
          <a:prstGeom prst="rect">
            <a:avLst/>
          </a:prstGeom>
          <a:gradFill rotWithShape="1">
            <a:gsLst>
              <a:gs pos="0">
                <a:srgbClr val="4472C4">
                  <a:tint val="50000"/>
                  <a:satMod val="300000"/>
                </a:srgbClr>
              </a:gs>
              <a:gs pos="35000">
                <a:srgbClr val="4472C4">
                  <a:tint val="37000"/>
                  <a:satMod val="300000"/>
                </a:srgbClr>
              </a:gs>
              <a:gs pos="100000">
                <a:srgbClr val="4472C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472C4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맑은 고딕"/>
                <a:cs typeface="+mn-cs"/>
              </a:rPr>
              <a:t>Methodology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맑은 고딕"/>
                <a:cs typeface="+mn-cs"/>
              </a:rPr>
              <a:t>(Model)</a:t>
            </a:r>
          </a:p>
        </p:txBody>
      </p:sp>
      <p:sp>
        <p:nvSpPr>
          <p:cNvPr id="7" name="직사각형 6"/>
          <p:cNvSpPr/>
          <p:nvPr/>
        </p:nvSpPr>
        <p:spPr bwMode="auto">
          <a:xfrm>
            <a:off x="5715232" y="2731481"/>
            <a:ext cx="1260000" cy="720080"/>
          </a:xfrm>
          <a:prstGeom prst="rect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맑은 고딕"/>
                <a:cs typeface="+mn-cs"/>
              </a:rPr>
              <a:t>Results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맑은 고딕"/>
              <a:cs typeface="+mn-cs"/>
            </a:endParaRPr>
          </a:p>
        </p:txBody>
      </p:sp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 bwMode="auto">
          <a:xfrm>
            <a:off x="3572784" y="3091521"/>
            <a:ext cx="441224" cy="0"/>
          </a:xfrm>
          <a:prstGeom prst="straightConnector1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직선 화살표 연결선 8"/>
          <p:cNvCxnSpPr>
            <a:stCxn id="6" idx="3"/>
            <a:endCxn id="7" idx="1"/>
          </p:cNvCxnSpPr>
          <p:nvPr/>
        </p:nvCxnSpPr>
        <p:spPr bwMode="auto">
          <a:xfrm>
            <a:off x="5274008" y="3091521"/>
            <a:ext cx="441224" cy="0"/>
          </a:xfrm>
          <a:prstGeom prst="straightConnector1">
            <a:avLst/>
          </a:prstGeom>
          <a:solidFill>
            <a:sysClr val="window" lastClr="FFFFFF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2" descr="https://www.digitalsecuritymagazine.com/wp-content/uploads/2012/06/volvo-v40.jpg">
            <a:extLst>
              <a:ext uri="{FF2B5EF4-FFF2-40B4-BE49-F238E27FC236}">
                <a16:creationId xmlns:a16="http://schemas.microsoft.com/office/drawing/2014/main" id="{4CBBB90D-0AAE-422F-8B53-3213AE5D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2" y="3604628"/>
            <a:ext cx="3932892" cy="294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235" y="3604628"/>
            <a:ext cx="4604043" cy="2950817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81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r>
              <a:rPr lang="ko-KR" altLang="en-US" dirty="0" smtClean="0"/>
              <a:t>의 종류</a:t>
            </a:r>
            <a:endParaRPr lang="ko-KR" altLang="en-US" dirty="0"/>
          </a:p>
        </p:txBody>
      </p:sp>
      <p:pic>
        <p:nvPicPr>
          <p:cNvPr id="39940" name="Picture 4" descr="machine learn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36" y="1576906"/>
            <a:ext cx="7797030" cy="528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040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구분기준</a:t>
            </a:r>
            <a:r>
              <a:rPr lang="ko-KR" altLang="en-US" dirty="0" smtClean="0"/>
              <a:t> </a:t>
            </a:r>
            <a:r>
              <a:rPr lang="en-US" altLang="ko-KR" dirty="0" smtClean="0"/>
              <a:t>1: Target (</a:t>
            </a:r>
            <a:r>
              <a:rPr lang="ko-KR" altLang="en-US" dirty="0" smtClean="0"/>
              <a:t>정답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유무에 따른 구분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Supervised learning (</a:t>
            </a:r>
            <a:r>
              <a:rPr lang="ko-KR" altLang="en-US" dirty="0" smtClean="0">
                <a:solidFill>
                  <a:srgbClr val="0000FF"/>
                </a:solidFill>
              </a:rPr>
              <a:t>지도 학습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입력과 출력 변수가 정해져 있고 둘 사이의 관계를 규명하는 것을 주 목적으로 하는 학습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Unsupervised learning (</a:t>
            </a:r>
            <a:r>
              <a:rPr lang="ko-KR" altLang="en-US" dirty="0" smtClean="0">
                <a:solidFill>
                  <a:srgbClr val="0000FF"/>
                </a:solidFill>
              </a:rPr>
              <a:t>비지도 학습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출력 변수가 없는 데이터의 특질이나 특성을 파악하는 것을 주 목적으로 하는 학습</a:t>
            </a:r>
            <a:endParaRPr lang="ko-KR" altLang="en-US" dirty="0"/>
          </a:p>
        </p:txBody>
      </p:sp>
      <p:pic>
        <p:nvPicPr>
          <p:cNvPr id="5" name="Picture 2" descr="supervised learningì ëí ì´ë¯¸ì§ ê²ìê²°ê³¼">
            <a:extLst>
              <a:ext uri="{FF2B5EF4-FFF2-40B4-BE49-F238E27FC236}">
                <a16:creationId xmlns:a16="http://schemas.microsoft.com/office/drawing/2014/main" id="{993BD588-910C-4FE1-BFB5-B2940D6422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88"/>
          <a:stretch/>
        </p:blipFill>
        <p:spPr bwMode="auto">
          <a:xfrm>
            <a:off x="859676" y="2971536"/>
            <a:ext cx="7333053" cy="375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986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구분기준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목적에 따른 구분</a:t>
            </a:r>
            <a:endParaRPr lang="en-US" altLang="ko-KR" dirty="0" smtClean="0"/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Classificaiton</a:t>
            </a:r>
            <a:r>
              <a:rPr lang="en-US" altLang="ko-KR" dirty="0" smtClean="0">
                <a:solidFill>
                  <a:srgbClr val="0000FF"/>
                </a:solidFill>
              </a:rPr>
              <a:t> (</a:t>
            </a:r>
            <a:r>
              <a:rPr lang="ko-KR" altLang="en-US" dirty="0" smtClean="0">
                <a:solidFill>
                  <a:srgbClr val="0000FF"/>
                </a:solidFill>
              </a:rPr>
              <a:t>분류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  <a:r>
              <a:rPr lang="en-US" altLang="ko-KR" dirty="0" smtClean="0"/>
              <a:t> vs. </a:t>
            </a:r>
            <a:r>
              <a:rPr lang="en-US" altLang="ko-KR" dirty="0" smtClean="0">
                <a:solidFill>
                  <a:srgbClr val="0000FF"/>
                </a:solidFill>
              </a:rPr>
              <a:t>Regression (</a:t>
            </a:r>
            <a:r>
              <a:rPr lang="ko-KR" altLang="en-US" dirty="0" smtClean="0">
                <a:solidFill>
                  <a:srgbClr val="0000FF"/>
                </a:solidFill>
              </a:rPr>
              <a:t>회귀</a:t>
            </a:r>
            <a:r>
              <a:rPr lang="en-US" altLang="ko-KR" dirty="0" smtClean="0">
                <a:solidFill>
                  <a:srgbClr val="0000FF"/>
                </a:solidFill>
              </a:rPr>
              <a:t>)</a:t>
            </a:r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Classification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명목형</a:t>
            </a:r>
            <a:r>
              <a:rPr lang="en-US" altLang="ko-KR" baseline="30000" dirty="0" smtClean="0"/>
              <a:t>categorical</a:t>
            </a:r>
            <a:r>
              <a:rPr lang="en-US" altLang="ko-KR" dirty="0" smtClean="0"/>
              <a:t> </a:t>
            </a:r>
            <a:r>
              <a:rPr lang="ko-KR" altLang="en-US" dirty="0"/>
              <a:t>변수를 예측하는 방법론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/>
              <a:t>: </a:t>
            </a:r>
            <a:r>
              <a:rPr lang="ko-KR" altLang="en-US" dirty="0" smtClean="0"/>
              <a:t>웨이퍼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단위 불량</a:t>
            </a:r>
            <a:r>
              <a:rPr lang="en-US" altLang="ko-KR" dirty="0" smtClean="0"/>
              <a:t>/</a:t>
            </a:r>
            <a:r>
              <a:rPr lang="ko-KR" altLang="en-US" dirty="0" smtClean="0"/>
              <a:t>정상 유무 </a:t>
            </a:r>
            <a:r>
              <a:rPr lang="en-US" altLang="ko-KR" dirty="0" smtClean="0"/>
              <a:t>(good/bad))</a:t>
            </a:r>
            <a:endParaRPr lang="en-US" altLang="ko-KR" dirty="0"/>
          </a:p>
          <a:p>
            <a:pPr lvl="2"/>
            <a:r>
              <a:rPr lang="en-US" altLang="ko-KR" dirty="0" smtClean="0">
                <a:solidFill>
                  <a:srgbClr val="0000FF"/>
                </a:solidFill>
              </a:rPr>
              <a:t>Regression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연속형</a:t>
            </a:r>
            <a:r>
              <a:rPr lang="en-US" altLang="ko-KR" baseline="30000" dirty="0" smtClean="0"/>
              <a:t>continuous</a:t>
            </a:r>
            <a:r>
              <a:rPr lang="en-US" altLang="ko-KR" dirty="0" smtClean="0"/>
              <a:t> </a:t>
            </a:r>
            <a:r>
              <a:rPr lang="ko-KR" altLang="en-US" dirty="0"/>
              <a:t>변수를 예측하는 방법론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 err="1" smtClean="0"/>
              <a:t>웨이퍼별</a:t>
            </a:r>
            <a:r>
              <a:rPr lang="ko-KR" altLang="en-US" dirty="0" smtClean="0"/>
              <a:t> 수율 </a:t>
            </a:r>
            <a:r>
              <a:rPr lang="en-US" altLang="ko-KR" dirty="0" smtClean="0"/>
              <a:t>(0~100%))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4B79344-7490-419D-9F54-7A902DB18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30" y="3155160"/>
            <a:ext cx="7620000" cy="364807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83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구분기준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목적에 따른 구분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군집화</a:t>
            </a:r>
            <a:r>
              <a:rPr lang="en-US" altLang="ko-KR" dirty="0">
                <a:solidFill>
                  <a:srgbClr val="0000FF"/>
                </a:solidFill>
              </a:rPr>
              <a:t>(Clustering)</a:t>
            </a:r>
          </a:p>
          <a:p>
            <a:pPr lvl="2"/>
            <a:r>
              <a:rPr lang="ko-KR" altLang="en-US" dirty="0"/>
              <a:t>유사한 개체들의 집단을 판별하는 방법론</a:t>
            </a:r>
            <a:endParaRPr lang="en-US" altLang="ko-KR" dirty="0"/>
          </a:p>
          <a:p>
            <a:pPr lvl="2"/>
            <a:r>
              <a:rPr lang="en-US" altLang="ko-KR" dirty="0"/>
              <a:t>K-</a:t>
            </a:r>
            <a:r>
              <a:rPr lang="ko-KR" altLang="en-US" dirty="0"/>
              <a:t>평균 군집화</a:t>
            </a:r>
            <a:r>
              <a:rPr lang="en-US" altLang="ko-KR" dirty="0"/>
              <a:t>, </a:t>
            </a:r>
            <a:r>
              <a:rPr lang="ko-KR" altLang="en-US" dirty="0"/>
              <a:t>계층적 군집화 등</a:t>
            </a:r>
          </a:p>
        </p:txBody>
      </p:sp>
      <p:pic>
        <p:nvPicPr>
          <p:cNvPr id="43010" name="Picture 2" descr="customer segmentation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482" y="2794788"/>
            <a:ext cx="7477137" cy="373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13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2800" dirty="0" smtClean="0">
                <a:solidFill>
                  <a:srgbClr val="86002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데이터 기반의 의사결정</a:t>
            </a:r>
            <a:endParaRPr lang="en-US" altLang="ko-KR" sz="2800" dirty="0">
              <a:solidFill>
                <a:srgbClr val="86002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Multivariate Linear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 Tree: CART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9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머신 러닝의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구분기준</a:t>
            </a:r>
            <a:r>
              <a:rPr lang="ko-KR" altLang="en-US" dirty="0" smtClean="0"/>
              <a:t> </a:t>
            </a:r>
            <a:r>
              <a:rPr lang="en-US" altLang="ko-KR" dirty="0"/>
              <a:t>2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학습 목적에 따른 구분</a:t>
            </a:r>
            <a:endParaRPr lang="en-US" altLang="ko-KR" dirty="0" smtClean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이상치 </a:t>
            </a:r>
            <a:r>
              <a:rPr lang="ko-KR" altLang="en-US" dirty="0" smtClean="0">
                <a:solidFill>
                  <a:srgbClr val="0000FF"/>
                </a:solidFill>
              </a:rPr>
              <a:t>탐지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Novelty </a:t>
            </a:r>
            <a:r>
              <a:rPr lang="en-US" altLang="ko-KR" baseline="30000" dirty="0">
                <a:solidFill>
                  <a:srgbClr val="0000FF"/>
                </a:solidFill>
              </a:rPr>
              <a:t>Detection, Anomaly 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Detection</a:t>
            </a:r>
            <a:endParaRPr lang="en-US" altLang="ko-KR" baseline="30000" dirty="0">
              <a:solidFill>
                <a:srgbClr val="0000FF"/>
              </a:solidFill>
            </a:endParaRPr>
          </a:p>
          <a:p>
            <a:pPr lvl="2"/>
            <a:r>
              <a:rPr lang="ko-KR" altLang="en-US" dirty="0"/>
              <a:t>대부분이 정상 데이터인 상황에서 매우 낮은 확률로 발생하는 이상치 데이터를 탐지하는 방법론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반도체 공정의 불량 웨이퍼 탐지</a:t>
            </a:r>
            <a:r>
              <a:rPr lang="en-US" altLang="ko-KR" dirty="0"/>
              <a:t>)</a:t>
            </a: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51E920CA-8C57-43D6-BC85-237E1E19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884227" y="2923826"/>
            <a:ext cx="7450482" cy="251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CD4494E-8896-46E6-BD45-EC2EAACDA567}"/>
              </a:ext>
            </a:extLst>
          </p:cNvPr>
          <p:cNvSpPr/>
          <p:nvPr/>
        </p:nvSpPr>
        <p:spPr>
          <a:xfrm>
            <a:off x="1637965" y="5406006"/>
            <a:ext cx="2304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/>
                </a:solidFill>
                <a:latin typeface="Gill Sans MT" panose="020B0502020104020203" pitchFamily="34" charset="0"/>
              </a:rPr>
              <a:t>Binary classification </a:t>
            </a:r>
            <a:endParaRPr lang="ko-KR" altLang="en-US" sz="16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E00F7D3-CA2E-41A6-A116-7E8B08C344BD}"/>
              </a:ext>
            </a:extLst>
          </p:cNvPr>
          <p:cNvSpPr/>
          <p:nvPr/>
        </p:nvSpPr>
        <p:spPr>
          <a:xfrm>
            <a:off x="5526397" y="5411481"/>
            <a:ext cx="2016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6"/>
                </a:solidFill>
                <a:latin typeface="Gill Sans MT" panose="020B0502020104020203" pitchFamily="34" charset="0"/>
              </a:rPr>
              <a:t>Novelty detection</a:t>
            </a:r>
            <a:endParaRPr lang="ko-KR" altLang="en-US" sz="16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19F520-9AA8-40B6-BCD9-D570FAF6A1C5}"/>
              </a:ext>
            </a:extLst>
          </p:cNvPr>
          <p:cNvSpPr txBox="1"/>
          <p:nvPr/>
        </p:nvSpPr>
        <p:spPr>
          <a:xfrm>
            <a:off x="949401" y="5853910"/>
            <a:ext cx="357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 범주 중 하나의 범주로 할당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9A094C-DCAF-409E-8F6B-0BAFA5D49EC1}"/>
              </a:ext>
            </a:extLst>
          </p:cNvPr>
          <p:cNvSpPr txBox="1"/>
          <p:nvPr/>
        </p:nvSpPr>
        <p:spPr>
          <a:xfrm>
            <a:off x="4755861" y="5853910"/>
            <a:ext cx="357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정상 범주에 속하는지 아닌지를 판단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881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구분기준</a:t>
            </a:r>
            <a:r>
              <a:rPr lang="ko-KR" altLang="en-US" dirty="0"/>
              <a:t> </a:t>
            </a:r>
            <a:r>
              <a:rPr lang="en-US" altLang="ko-KR" dirty="0"/>
              <a:t>3: </a:t>
            </a:r>
            <a:r>
              <a:rPr lang="ko-KR" altLang="en-US" dirty="0"/>
              <a:t>사용 데이터에 따른 구분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정형 </a:t>
            </a:r>
            <a:r>
              <a:rPr lang="ko-KR" altLang="en-US" dirty="0" smtClean="0">
                <a:solidFill>
                  <a:srgbClr val="0000FF"/>
                </a:solidFill>
              </a:rPr>
              <a:t>데이터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Structured Data</a:t>
            </a:r>
            <a:r>
              <a:rPr lang="en-US" altLang="ko-KR" dirty="0" smtClean="0"/>
              <a:t>: </a:t>
            </a:r>
            <a:r>
              <a:rPr lang="ko-KR" altLang="en-US" dirty="0"/>
              <a:t>기존 방식으로 테이블에 적재된 수치 데이터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비정형 </a:t>
            </a:r>
            <a:r>
              <a:rPr lang="ko-KR" altLang="en-US" dirty="0" smtClean="0">
                <a:solidFill>
                  <a:srgbClr val="0000FF"/>
                </a:solidFill>
              </a:rPr>
              <a:t>데이터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Unstructured Data</a:t>
            </a:r>
            <a:r>
              <a:rPr lang="en-US" altLang="ko-KR" dirty="0" smtClean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텍스트 등 숫자가 아닌 형태의 정보가 구조화되지 않은 형태로 존재하는 데이터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2" y="2724946"/>
            <a:ext cx="3833813" cy="3943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55" y="2724946"/>
            <a:ext cx="3819525" cy="3533775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57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구분기준</a:t>
            </a:r>
            <a:r>
              <a:rPr lang="ko-KR" altLang="en-US" dirty="0"/>
              <a:t> </a:t>
            </a:r>
            <a:r>
              <a:rPr lang="en-US" altLang="ko-KR" dirty="0"/>
              <a:t>3: </a:t>
            </a:r>
            <a:r>
              <a:rPr lang="ko-KR" altLang="en-US" dirty="0"/>
              <a:t>사용 데이터에 따른 구분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정형 </a:t>
            </a:r>
            <a:r>
              <a:rPr lang="ko-KR" altLang="en-US" dirty="0" smtClean="0">
                <a:solidFill>
                  <a:srgbClr val="0000FF"/>
                </a:solidFill>
              </a:rPr>
              <a:t>데이터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Structured Data</a:t>
            </a:r>
            <a:r>
              <a:rPr lang="en-US" altLang="ko-KR" dirty="0" smtClean="0"/>
              <a:t>: </a:t>
            </a:r>
            <a:r>
              <a:rPr lang="ko-KR" altLang="en-US" dirty="0"/>
              <a:t>기존 방식으로 테이블에 적재된 수치 데이터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비정형 </a:t>
            </a:r>
            <a:r>
              <a:rPr lang="ko-KR" altLang="en-US" dirty="0" smtClean="0">
                <a:solidFill>
                  <a:srgbClr val="0000FF"/>
                </a:solidFill>
              </a:rPr>
              <a:t>데이터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Unstructured Data</a:t>
            </a:r>
            <a:r>
              <a:rPr lang="en-US" altLang="ko-KR" dirty="0" smtClean="0"/>
              <a:t>: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텍스트 등 숫자가 아닌 형태의 정보가 구조화되지 않은 형태로 존재하는 데이터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773" y="2799919"/>
            <a:ext cx="3819525" cy="373380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240" y="6583461"/>
            <a:ext cx="814094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http://www.prowebscraper.com/blog/structured-vs-unstructured-data-best-thing-you-need-to-know/</a:t>
            </a:r>
            <a:endParaRPr lang="ko-KR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29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머신 러닝의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구분기준</a:t>
            </a:r>
            <a:r>
              <a:rPr lang="ko-KR" altLang="en-US" dirty="0"/>
              <a:t> </a:t>
            </a:r>
            <a:r>
              <a:rPr lang="en-US" altLang="ko-KR" dirty="0"/>
              <a:t>4: </a:t>
            </a:r>
            <a:r>
              <a:rPr lang="ko-KR" altLang="en-US" dirty="0"/>
              <a:t>학습 목적과 모델 업데이트 방식에 따른 구분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405723"/>
              </p:ext>
            </p:extLst>
          </p:nvPr>
        </p:nvGraphicFramePr>
        <p:xfrm>
          <a:off x="467544" y="1590657"/>
          <a:ext cx="8352928" cy="201622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2075"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Gill Sans MT" panose="020B0502020104020203" pitchFamily="34" charset="0"/>
                        </a:rPr>
                        <a:t>Static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latin typeface="Gill Sans MT" panose="020B0502020104020203" pitchFamily="34" charset="0"/>
                        </a:rPr>
                        <a:t>Learning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Gill Sans MT" panose="020B0502020104020203" pitchFamily="34" charset="0"/>
                        </a:rPr>
                        <a:t>Incremental</a:t>
                      </a:r>
                      <a:r>
                        <a:rPr lang="en-US" altLang="ko-KR" sz="1600" b="0" baseline="0" dirty="0">
                          <a:latin typeface="Gill Sans MT" panose="020B0502020104020203" pitchFamily="34" charset="0"/>
                        </a:rPr>
                        <a:t> (online)</a:t>
                      </a:r>
                    </a:p>
                    <a:p>
                      <a:pPr algn="ctr" latinLnBrk="1"/>
                      <a:r>
                        <a:rPr lang="en-US" altLang="ko-KR" sz="1600" b="0" baseline="0" dirty="0">
                          <a:latin typeface="Gill Sans MT" panose="020B0502020104020203" pitchFamily="34" charset="0"/>
                        </a:rPr>
                        <a:t>Learning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latin typeface="Gill Sans MT" panose="020B0502020104020203" pitchFamily="34" charset="0"/>
                        </a:rPr>
                        <a:t>Reinforcement </a:t>
                      </a:r>
                    </a:p>
                    <a:p>
                      <a:pPr algn="ctr" latinLnBrk="1"/>
                      <a:r>
                        <a:rPr lang="en-US" altLang="ko-KR" sz="1600" b="0" dirty="0">
                          <a:latin typeface="Gill Sans MT" panose="020B0502020104020203" pitchFamily="34" charset="0"/>
                        </a:rPr>
                        <a:t>Learning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Objective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Function</a:t>
                      </a:r>
                      <a:endParaRPr lang="ko-KR" altLang="en-US" sz="1600" b="1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Short-term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(snapshot)</a:t>
                      </a:r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Short-term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(snapshot)</a:t>
                      </a:r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Long-term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20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Model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update</a:t>
                      </a:r>
                      <a:endParaRPr lang="ko-KR" altLang="en-US" sz="1600" b="1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Fully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Updated</a:t>
                      </a:r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Partially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Updated</a:t>
                      </a:r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Adaptively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Gill Sans MT" panose="020B0502020104020203" pitchFamily="34" charset="0"/>
                        </a:rPr>
                        <a:t>updated</a:t>
                      </a:r>
                      <a:endParaRPr lang="ko-KR" altLang="en-US" sz="1600" dirty="0"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" y="3717032"/>
            <a:ext cx="5184001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80" y="3717032"/>
            <a:ext cx="4320000" cy="2880000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113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2800" dirty="0" smtClean="0">
                <a:solidFill>
                  <a:srgbClr val="5353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데이터 기반의 의사결정</a:t>
            </a:r>
            <a:endParaRPr lang="en-US" altLang="ko-KR" sz="2800" dirty="0">
              <a:solidFill>
                <a:srgbClr val="5353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Multivariate Linear Regression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 Tree: CART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700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회귀 분석</a:t>
            </a:r>
            <a:r>
              <a:rPr lang="en-US" altLang="ko-KR" dirty="0" smtClean="0"/>
              <a:t>: Regression Analysis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도요타</a:t>
            </a:r>
            <a:r>
              <a:rPr lang="ko-KR" altLang="en-US" dirty="0"/>
              <a:t> </a:t>
            </a:r>
            <a:r>
              <a:rPr lang="ko-KR" altLang="en-US" dirty="0" err="1"/>
              <a:t>코롤라</a:t>
            </a:r>
            <a:r>
              <a:rPr lang="ko-KR" altLang="en-US" dirty="0"/>
              <a:t> 자동차의 중고차 가격 예측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726" y="1731411"/>
            <a:ext cx="2285714" cy="144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33" y="1731411"/>
            <a:ext cx="1921293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6" b="27647"/>
          <a:stretch/>
        </p:blipFill>
        <p:spPr>
          <a:xfrm>
            <a:off x="615830" y="1731411"/>
            <a:ext cx="3709603" cy="144000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474" y="3219152"/>
            <a:ext cx="4937870" cy="337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왼쪽 중괄호 8"/>
          <p:cNvSpPr/>
          <p:nvPr/>
        </p:nvSpPr>
        <p:spPr bwMode="auto">
          <a:xfrm>
            <a:off x="2339752" y="3933056"/>
            <a:ext cx="390722" cy="2520280"/>
          </a:xfrm>
          <a:prstGeom prst="leftBrace">
            <a:avLst>
              <a:gd name="adj1" fmla="val 63750"/>
              <a:gd name="adj2" fmla="val 50000"/>
            </a:avLst>
          </a:prstGeom>
          <a:noFill/>
          <a:ln w="127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rgbClr val="0000FF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496" y="4886094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설명 변수</a:t>
            </a:r>
            <a:endParaRPr lang="en-US" altLang="ko-KR" sz="1600" dirty="0" smtClean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(attributes, features)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 flipH="1">
            <a:off x="2535113" y="3645024"/>
            <a:ext cx="195361" cy="0"/>
          </a:xfrm>
          <a:prstGeom prst="lin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07503" y="3356992"/>
            <a:ext cx="24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종속 변수</a:t>
            </a:r>
            <a:endParaRPr lang="en-US" altLang="ko-KR" sz="1600" dirty="0" smtClean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(target)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82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다중 선형 회귀 모형</a:t>
            </a:r>
            <a:r>
              <a:rPr lang="en-US" altLang="ko-KR" dirty="0" smtClean="0"/>
              <a:t>: Multivariate Linear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종속변수 </a:t>
            </a:r>
            <a:r>
              <a:rPr lang="en-US" altLang="ko-KR" dirty="0"/>
              <a:t>Y</a:t>
            </a:r>
            <a:r>
              <a:rPr lang="ko-KR" altLang="en-US" dirty="0"/>
              <a:t>와 설명변수 집합 </a:t>
            </a:r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r>
              <a:rPr lang="en-US" altLang="ko-KR" dirty="0"/>
              <a:t>, X</a:t>
            </a:r>
            <a:r>
              <a:rPr lang="en-US" altLang="ko-KR" baseline="-25000" dirty="0"/>
              <a:t>2</a:t>
            </a:r>
            <a:r>
              <a:rPr lang="en-US" altLang="ko-KR" dirty="0"/>
              <a:t>, …, 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p</a:t>
            </a:r>
            <a:r>
              <a:rPr lang="ko-KR" altLang="en-US" dirty="0"/>
              <a:t>사이의 관계를 </a:t>
            </a:r>
            <a:r>
              <a:rPr lang="ko-KR" altLang="en-US" dirty="0">
                <a:solidFill>
                  <a:srgbClr val="0000FF"/>
                </a:solidFill>
              </a:rPr>
              <a:t>선형으로 가정</a:t>
            </a:r>
            <a:r>
              <a:rPr lang="ko-KR" altLang="en-US" dirty="0"/>
              <a:t>하고 이를 가장 잘 설명할 수 있는 회귀 </a:t>
            </a:r>
            <a:r>
              <a:rPr lang="ko-KR" altLang="en-US" dirty="0" smtClean="0"/>
              <a:t>계수</a:t>
            </a:r>
            <a:r>
              <a:rPr lang="en-US" altLang="ko-KR" baseline="30000" dirty="0" smtClean="0"/>
              <a:t>regression coefficients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추정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웨이퍼의 수율</a:t>
            </a:r>
            <a:r>
              <a:rPr lang="en-US" altLang="ko-KR" dirty="0" smtClean="0"/>
              <a:t>(Y)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FDC </a:t>
            </a:r>
            <a:r>
              <a:rPr lang="ko-KR" altLang="en-US" dirty="0" err="1" smtClean="0"/>
              <a:t>파라미터들</a:t>
            </a:r>
            <a:r>
              <a:rPr lang="en-US" altLang="ko-KR" dirty="0" smtClean="0"/>
              <a:t>(X)</a:t>
            </a:r>
            <a:r>
              <a:rPr lang="ko-KR" altLang="en-US" dirty="0" smtClean="0"/>
              <a:t>의 선형 결합으로 표현될 수 있음을 가정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3159968"/>
            <a:ext cx="3089920" cy="3089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7667" y="5047238"/>
            <a:ext cx="244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굴림" charset="-127"/>
              </a:rPr>
              <a:t>coefficients</a:t>
            </a:r>
            <a:endParaRPr kumimoji="1" lang="ko-KR" altLang="en-US" sz="1600" dirty="0">
              <a:solidFill>
                <a:srgbClr val="0000FF"/>
              </a:solidFill>
              <a:latin typeface="Gill Sans MT" panose="020B0502020104020203" pitchFamily="34" charset="0"/>
              <a:ea typeface="굴림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4594" y="3566565"/>
            <a:ext cx="1351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굴림" charset="-127"/>
              </a:rPr>
              <a:t>unexplained</a:t>
            </a:r>
            <a:endParaRPr kumimoji="1"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굴림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187969"/>
            <a:ext cx="5017068" cy="2909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397852"/>
            <a:ext cx="4481806" cy="3742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이등변 삼각형 9"/>
          <p:cNvSpPr/>
          <p:nvPr/>
        </p:nvSpPr>
        <p:spPr>
          <a:xfrm rot="10800000">
            <a:off x="2339752" y="3735842"/>
            <a:ext cx="1152128" cy="316223"/>
          </a:xfrm>
          <a:prstGeom prst="triangle">
            <a:avLst/>
          </a:prstGeom>
          <a:gradFill rotWithShape="1">
            <a:gsLst>
              <a:gs pos="0">
                <a:srgbClr val="A5A5A5">
                  <a:tint val="50000"/>
                  <a:satMod val="300000"/>
                </a:srgbClr>
              </a:gs>
              <a:gs pos="35000">
                <a:srgbClr val="A5A5A5">
                  <a:tint val="37000"/>
                  <a:satMod val="300000"/>
                </a:srgbClr>
              </a:gs>
              <a:gs pos="100000">
                <a:srgbClr val="A5A5A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A5A5A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맑은 고딕" panose="020B0503020000020004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48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Multivariate Linear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다중 선형 </a:t>
            </a:r>
            <a:r>
              <a:rPr lang="ko-KR" altLang="en-US" dirty="0"/>
              <a:t>회귀 </a:t>
            </a:r>
            <a:r>
              <a:rPr lang="ko-KR" altLang="en-US" dirty="0" smtClean="0"/>
              <a:t>모형</a:t>
            </a:r>
            <a:r>
              <a:rPr lang="en-US" altLang="ko-KR" dirty="0" smtClean="0"/>
              <a:t>: Multivariate Linear Regression</a:t>
            </a:r>
            <a:endParaRPr lang="en-US" altLang="ko-KR" dirty="0"/>
          </a:p>
          <a:p>
            <a:pPr lvl="1"/>
            <a:r>
              <a:rPr lang="ko-KR" altLang="en-US" dirty="0" smtClean="0"/>
              <a:t>반응변수들과 </a:t>
            </a:r>
            <a:r>
              <a:rPr lang="ko-KR" altLang="en-US" dirty="0"/>
              <a:t>설명변수 사이의 관계를 선형으로 표현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15" y="3294479"/>
            <a:ext cx="3505572" cy="28044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https://dr282zn36sxxg.cloudfront.net/datastreams/f-d%3A3e41209c5e8f71c7c2cf1edba2ef5d0c64d883e758fa22d9aa87f8a5%2BIMAGE%2BIMAGE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365" y="3294479"/>
            <a:ext cx="4683853" cy="280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592" y="2336754"/>
            <a:ext cx="7043048" cy="5881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Multivariate Linear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어떤 직선이 </a:t>
            </a:r>
            <a:r>
              <a:rPr lang="ko-KR" altLang="en-US" dirty="0" err="1"/>
              <a:t>설명변수와</a:t>
            </a:r>
            <a:r>
              <a:rPr lang="ko-KR" altLang="en-US" dirty="0"/>
              <a:t> 종속변수를 가장 잘 표현하는가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 l="6604" t="19725" r="17924" b="6068"/>
          <a:stretch>
            <a:fillRect/>
          </a:stretch>
        </p:blipFill>
        <p:spPr bwMode="auto">
          <a:xfrm>
            <a:off x="1043608" y="1916459"/>
            <a:ext cx="6614090" cy="446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직선 연결선 8"/>
          <p:cNvCxnSpPr/>
          <p:nvPr/>
        </p:nvCxnSpPr>
        <p:spPr>
          <a:xfrm flipV="1">
            <a:off x="2411760" y="2996952"/>
            <a:ext cx="4896544" cy="136815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2564160" y="2420888"/>
            <a:ext cx="4240088" cy="20966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2716560" y="2276872"/>
            <a:ext cx="3439616" cy="239303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915816" y="2348880"/>
            <a:ext cx="3816424" cy="2753072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V="1">
            <a:off x="3068216" y="3789040"/>
            <a:ext cx="4312096" cy="1465312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2627784" y="3717032"/>
            <a:ext cx="4392488" cy="2160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68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회귀 계수의 추정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최소자승법</a:t>
            </a:r>
            <a:r>
              <a:rPr lang="en-US" altLang="ko-KR" dirty="0"/>
              <a:t>: Ordinary Least Squares (OLS)</a:t>
            </a:r>
          </a:p>
          <a:p>
            <a:pPr lvl="1"/>
            <a:r>
              <a:rPr lang="ko-KR" altLang="en-US" dirty="0"/>
              <a:t>추정된 </a:t>
            </a:r>
            <a:r>
              <a:rPr lang="ko-KR" altLang="en-US" dirty="0" err="1"/>
              <a:t>회귀식에</a:t>
            </a:r>
            <a:r>
              <a:rPr lang="ko-KR" altLang="en-US" dirty="0"/>
              <a:t> 의해 결정된 값과 실제 종속변수 값의 차이를 최소한으로 줄이는 것을 목적으로 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OLS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80928"/>
            <a:ext cx="3960440" cy="328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rdinary least square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71" y="3212976"/>
            <a:ext cx="4914212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27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의사결정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우리는 당신이 무엇을 구매할 지 이미 알고있다</a:t>
            </a:r>
            <a:endParaRPr lang="ko-KR" altLang="en-US" dirty="0"/>
          </a:p>
        </p:txBody>
      </p:sp>
      <p:pic>
        <p:nvPicPr>
          <p:cNvPr id="5" name="Is Amazon A Mind Reader Company Developing Anticipatory Shipping Syste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03375"/>
            <a:ext cx="9144000" cy="5143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232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계수의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회귀 계수의 </a:t>
            </a:r>
            <a:r>
              <a:rPr lang="ko-KR" altLang="en-US" dirty="0" smtClean="0"/>
              <a:t>추정</a:t>
            </a:r>
            <a:endParaRPr lang="en-US" altLang="ko-KR" dirty="0" smtClean="0"/>
          </a:p>
          <a:p>
            <a:pPr lvl="1">
              <a:lnSpc>
                <a:spcPct val="200000"/>
              </a:lnSpc>
            </a:pPr>
            <a:r>
              <a:rPr lang="ko-KR" altLang="en-US" dirty="0" err="1"/>
              <a:t>최소자승법</a:t>
            </a:r>
            <a:r>
              <a:rPr lang="en-US" altLang="ko-KR" dirty="0"/>
              <a:t>: Ordinary least square (OLS)</a:t>
            </a:r>
          </a:p>
          <a:p>
            <a:pPr lvl="2">
              <a:lnSpc>
                <a:spcPct val="200000"/>
              </a:lnSpc>
            </a:pPr>
            <a:r>
              <a:rPr lang="en-US" altLang="ko-KR" sz="1800" dirty="0"/>
              <a:t> Actual target:</a:t>
            </a:r>
          </a:p>
          <a:p>
            <a:pPr lvl="2">
              <a:lnSpc>
                <a:spcPct val="200000"/>
              </a:lnSpc>
            </a:pPr>
            <a:r>
              <a:rPr lang="en-US" altLang="ko-KR" sz="1800" dirty="0"/>
              <a:t> Predicted target:</a:t>
            </a:r>
          </a:p>
          <a:p>
            <a:pPr lvl="2">
              <a:lnSpc>
                <a:spcPct val="200000"/>
              </a:lnSpc>
            </a:pPr>
            <a:r>
              <a:rPr lang="ko-KR" altLang="en-US" sz="1800" dirty="0">
                <a:solidFill>
                  <a:srgbClr val="FF0000"/>
                </a:solidFill>
              </a:rPr>
              <a:t> 목적</a:t>
            </a:r>
            <a:r>
              <a:rPr lang="en-US" altLang="ko-KR" sz="1800" dirty="0"/>
              <a:t>: </a:t>
            </a:r>
            <a:r>
              <a:rPr lang="ko-KR" altLang="en-US" sz="1800" dirty="0"/>
              <a:t>실제 종속변수 값과 예측된 종속변수 값 사이의 </a:t>
            </a:r>
            <a:r>
              <a:rPr lang="ko-KR" altLang="en-US" sz="1800" u="sng" dirty="0">
                <a:solidFill>
                  <a:srgbClr val="0000FF"/>
                </a:solidFill>
              </a:rPr>
              <a:t>오차 </a:t>
            </a:r>
            <a:r>
              <a:rPr lang="ko-KR" altLang="en-US" sz="1800" u="sng" dirty="0" err="1">
                <a:solidFill>
                  <a:srgbClr val="0000FF"/>
                </a:solidFill>
              </a:rPr>
              <a:t>제곱항을</a:t>
            </a:r>
            <a:r>
              <a:rPr lang="ko-KR" altLang="en-US" sz="1800" u="sng" dirty="0">
                <a:solidFill>
                  <a:srgbClr val="0000FF"/>
                </a:solidFill>
              </a:rPr>
              <a:t> 최소화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34" y="2415113"/>
            <a:ext cx="5017068" cy="2909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86" y="2933668"/>
            <a:ext cx="4481806" cy="374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06" y="4080807"/>
            <a:ext cx="2627801" cy="8824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39" y="5282348"/>
            <a:ext cx="6064309" cy="6554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139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계수의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최소 자승법</a:t>
            </a:r>
            <a:r>
              <a:rPr lang="en-US" altLang="ko-KR" dirty="0"/>
              <a:t>: </a:t>
            </a:r>
            <a:r>
              <a:rPr lang="ko-KR" altLang="en-US" dirty="0"/>
              <a:t>행렬을 이용한 해 구하기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5" y="1916830"/>
            <a:ext cx="5882743" cy="32197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1181676" y="3690136"/>
          <a:ext cx="104140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8962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700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1313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99738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4838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2333804" y="3690136"/>
          <a:ext cx="20828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1129036641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6664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2368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63664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3221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40750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7062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6093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104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7038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2060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4206012" y="3690136"/>
          <a:ext cx="20828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1129036641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6664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2368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63664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3221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40750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7062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6093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104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7038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20609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/>
          </p:nvPr>
        </p:nvGraphicFramePr>
        <p:xfrm>
          <a:off x="5557520" y="3690136"/>
          <a:ext cx="104140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8962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700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1313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99738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48389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440" y="3257343"/>
            <a:ext cx="259871" cy="2210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3" y="3257342"/>
            <a:ext cx="182298" cy="2075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012" y="3250685"/>
            <a:ext cx="182298" cy="28702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09" y="3223666"/>
            <a:ext cx="259871" cy="2210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79" y="3163523"/>
            <a:ext cx="207509" cy="3723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60" y="3334208"/>
            <a:ext cx="215266" cy="7563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52" y="3250685"/>
            <a:ext cx="157086" cy="155147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7820104" y="3689008"/>
          <a:ext cx="208280" cy="10668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834117996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3330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74462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570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1810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98206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450509"/>
            <a:ext cx="2990457" cy="38786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395536" y="6165304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상수항을</a:t>
            </a:r>
            <a:r>
              <a:rPr lang="ko-KR" altLang="en-US" sz="1200" dirty="0" smtClean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취급하기 위한 장치</a:t>
            </a:r>
            <a:endParaRPr lang="ko-KR" altLang="en-US" sz="12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 bwMode="auto">
          <a:xfrm flipV="1">
            <a:off x="1284016" y="5865080"/>
            <a:ext cx="0" cy="288032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4206012" y="3689232"/>
            <a:ext cx="208280" cy="208168"/>
          </a:xfrm>
          <a:prstGeom prst="rect">
            <a:avLst/>
          </a:prstGeom>
          <a:solidFill>
            <a:schemeClr val="accent6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 bwMode="auto">
          <a:xfrm>
            <a:off x="5557520" y="3691288"/>
            <a:ext cx="1041400" cy="208168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7820675" y="3689232"/>
            <a:ext cx="207509" cy="1066576"/>
          </a:xfrm>
          <a:prstGeom prst="rect">
            <a:avLst/>
          </a:prstGeom>
          <a:solidFill>
            <a:schemeClr val="accent3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43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계수의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최소 자승법</a:t>
            </a:r>
            <a:r>
              <a:rPr lang="en-US" altLang="ko-KR" dirty="0"/>
              <a:t>: </a:t>
            </a:r>
            <a:r>
              <a:rPr lang="ko-KR" altLang="en-US" dirty="0"/>
              <a:t>행렬을 이용한 해 구하기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5" y="1916830"/>
            <a:ext cx="5882743" cy="3219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0511"/>
            <a:ext cx="5145058" cy="66325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01" y="3989906"/>
            <a:ext cx="4669919" cy="7951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297" y="5051176"/>
            <a:ext cx="3285237" cy="37235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5795206"/>
            <a:ext cx="2813977" cy="64968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1" y="2450509"/>
            <a:ext cx="2990457" cy="38786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5432582" y="5833023"/>
            <a:ext cx="3387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학습 데이터에 대해 유일하고 명시적인 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해</a:t>
            </a:r>
            <a:r>
              <a:rPr lang="en-US" altLang="ko-KR" sz="1600" baseline="300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unique and deterministic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600" baseline="300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solution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가 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존재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!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12" name="직선 화살표 연결선 11"/>
          <p:cNvCxnSpPr>
            <a:endCxn id="11" idx="1"/>
          </p:cNvCxnSpPr>
          <p:nvPr/>
        </p:nvCxnSpPr>
        <p:spPr bwMode="auto">
          <a:xfrm>
            <a:off x="4860032" y="6120046"/>
            <a:ext cx="572550" cy="5365"/>
          </a:xfrm>
          <a:prstGeom prst="straightConnector1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1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계수의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최소 자승법</a:t>
            </a:r>
            <a:r>
              <a:rPr lang="en-US" altLang="ko-KR" dirty="0"/>
              <a:t>: </a:t>
            </a:r>
            <a:r>
              <a:rPr lang="ko-KR" altLang="en-US" dirty="0"/>
              <a:t>행렬을 이용한 해 구하기</a:t>
            </a:r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55" y="1843215"/>
            <a:ext cx="2813977" cy="64968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4238258" y="3409154"/>
          <a:ext cx="104140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8962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700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1313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99738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4838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8363264" y="3406114"/>
          <a:ext cx="208280" cy="21336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1129036641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16664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0723681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63664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83221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40750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97062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36093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010422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770387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42060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030931" y="3398619"/>
          <a:ext cx="2082800" cy="10668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86696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26144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33762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46347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0766069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326" y="2880000"/>
            <a:ext cx="447987" cy="2850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그림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255" y="2945252"/>
            <a:ext cx="182298" cy="20751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그림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57" y="2863552"/>
            <a:ext cx="207509" cy="37235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그림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98" y="2951581"/>
            <a:ext cx="215266" cy="75634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539552" y="3398619"/>
          <a:ext cx="208280" cy="10668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3834117996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23330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74462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387570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491810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898206"/>
                  </a:ext>
                </a:extLst>
              </a:tr>
            </a:tbl>
          </a:graphicData>
        </a:graphic>
      </p:graphicFrame>
      <p:sp>
        <p:nvSpPr>
          <p:cNvPr id="14" name="양쪽 대괄호 13"/>
          <p:cNvSpPr/>
          <p:nvPr/>
        </p:nvSpPr>
        <p:spPr>
          <a:xfrm>
            <a:off x="1855779" y="3245100"/>
            <a:ext cx="3731324" cy="2442785"/>
          </a:xfrm>
          <a:prstGeom prst="bracketPair">
            <a:avLst>
              <a:gd name="adj" fmla="val 9610"/>
            </a:avLst>
          </a:prstGeom>
          <a:noFill/>
          <a:ln w="190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22" y="2911998"/>
            <a:ext cx="259871" cy="221085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6122295" y="3409815"/>
          <a:ext cx="2082800" cy="1066800"/>
        </p:xfrm>
        <a:graphic>
          <a:graphicData uri="http://schemas.openxmlformats.org/drawingml/2006/table">
            <a:tbl>
              <a:tblPr firstRow="1" bandRow="1"/>
              <a:tblGrid>
                <a:gridCol w="208280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4866964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400261448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337627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10463479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730766069"/>
                    </a:ext>
                  </a:extLst>
                </a:gridCol>
              </a:tblGrid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r>
                        <a:rPr lang="en-US" altLang="ko-KR" sz="800" dirty="0" smtClean="0"/>
                        <a:t>1</a:t>
                      </a:r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1908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latinLnBrk="1"/>
                      <a:endParaRPr lang="ko-KR" altLang="en-US" sz="8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</a:tbl>
          </a:graphicData>
        </a:graphic>
      </p:graphicFrame>
      <p:pic>
        <p:nvPicPr>
          <p:cNvPr id="17" name="그림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695" y="2846818"/>
            <a:ext cx="447987" cy="2850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58" y="3162292"/>
            <a:ext cx="285082" cy="14932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9" name="직선 연결선 18"/>
          <p:cNvCxnSpPr/>
          <p:nvPr/>
        </p:nvCxnSpPr>
        <p:spPr>
          <a:xfrm>
            <a:off x="1553864" y="5903909"/>
            <a:ext cx="7200000" cy="0"/>
          </a:xfrm>
          <a:prstGeom prst="line">
            <a:avLst/>
          </a:prstGeom>
          <a:noFill/>
          <a:ln w="28575" cap="flat" cmpd="sng" algn="ctr">
            <a:solidFill>
              <a:srgbClr val="ED7D31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044539" y="6011996"/>
            <a:ext cx="6160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회귀 계수에 대한 </a:t>
            </a:r>
            <a:r>
              <a:rPr kumimoji="1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Closed form solution</a:t>
            </a:r>
            <a:r>
              <a:rPr kumimoji="1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 pitchFamily="34" charset="0"/>
                <a:ea typeface="나눔스퀘어" panose="020B0600000101010101" pitchFamily="50" charset="-127"/>
              </a:rPr>
              <a:t>이 존재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7307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계수의 추정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최소자승법</a:t>
            </a:r>
            <a:endParaRPr lang="en-US" altLang="ko-KR" dirty="0"/>
          </a:p>
          <a:p>
            <a:pPr lvl="1">
              <a:lnSpc>
                <a:spcPct val="200000"/>
              </a:lnSpc>
            </a:pPr>
            <a:r>
              <a:rPr lang="ko-KR" altLang="en-US" dirty="0"/>
              <a:t>아래 조건을 만족할 경우 최소자승법으로 구한 회귀계수 </a:t>
            </a:r>
            <a:r>
              <a:rPr lang="el-GR" altLang="ko-KR" b="1" dirty="0"/>
              <a:t>β</a:t>
            </a:r>
            <a:r>
              <a:rPr lang="ko-KR" altLang="en-US" dirty="0"/>
              <a:t>는 </a:t>
            </a:r>
            <a:r>
              <a:rPr lang="ko-KR" altLang="en-US" dirty="0" err="1"/>
              <a:t>최적해임</a:t>
            </a:r>
            <a:r>
              <a:rPr lang="ko-KR" altLang="en-US" dirty="0"/>
              <a:t> </a:t>
            </a:r>
            <a:endParaRPr lang="en-US" altLang="ko-KR" dirty="0"/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800" dirty="0" err="1"/>
              <a:t>오차항</a:t>
            </a:r>
            <a:r>
              <a:rPr lang="en-US" altLang="ko-KR" sz="1800" dirty="0"/>
              <a:t> </a:t>
            </a:r>
            <a:r>
              <a:rPr lang="el-GR" altLang="ko-KR" sz="1800" dirty="0"/>
              <a:t>ε</a:t>
            </a:r>
            <a:r>
              <a:rPr lang="en-US" altLang="ko-KR" sz="1800" dirty="0"/>
              <a:t> </a:t>
            </a:r>
            <a:r>
              <a:rPr lang="ko-KR" altLang="en-US" sz="1800" dirty="0"/>
              <a:t>이 정규분포를 따름</a:t>
            </a:r>
            <a:endParaRPr lang="en-US" altLang="ko-KR" sz="1800" dirty="0"/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800" dirty="0" err="1"/>
              <a:t>설명변수와</a:t>
            </a:r>
            <a:r>
              <a:rPr lang="ko-KR" altLang="en-US" sz="1800" dirty="0"/>
              <a:t> 종속변수 사이에 선형관계가 성립함</a:t>
            </a:r>
            <a:endParaRPr lang="en-US" altLang="ko-KR" sz="1800" dirty="0"/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800" dirty="0"/>
              <a:t>각 관측치들은 서로 독립</a:t>
            </a:r>
            <a:endParaRPr lang="en-US" altLang="ko-KR" sz="1800" dirty="0"/>
          </a:p>
          <a:p>
            <a:pPr lvl="2">
              <a:lnSpc>
                <a:spcPct val="200000"/>
              </a:lnSpc>
              <a:buFont typeface="Arial" pitchFamily="34" charset="0"/>
              <a:buChar char="•"/>
            </a:pPr>
            <a:r>
              <a:rPr lang="ko-KR" altLang="en-US" sz="1800" dirty="0"/>
              <a:t>종속변수 </a:t>
            </a:r>
            <a:r>
              <a:rPr lang="en-US" altLang="ko-KR" sz="1800" dirty="0"/>
              <a:t>Y</a:t>
            </a:r>
            <a:r>
              <a:rPr lang="ko-KR" altLang="en-US" sz="1800" dirty="0"/>
              <a:t>에 대한 </a:t>
            </a:r>
            <a:r>
              <a:rPr lang="ko-KR" altLang="en-US" sz="1800" dirty="0" err="1" smtClean="0"/>
              <a:t>오차항</a:t>
            </a:r>
            <a:r>
              <a:rPr lang="en-US" altLang="ko-KR" sz="1800" baseline="30000" dirty="0" smtClean="0"/>
              <a:t>residual</a:t>
            </a:r>
            <a:r>
              <a:rPr lang="ko-KR" altLang="en-US" sz="1800" dirty="0" smtClean="0"/>
              <a:t>은 </a:t>
            </a:r>
            <a:r>
              <a:rPr lang="ko-KR" altLang="en-US" sz="1800" dirty="0"/>
              <a:t>설명변수 값의 범위에 관계없이 일정함</a:t>
            </a:r>
            <a:r>
              <a:rPr lang="en-US" altLang="ko-KR" sz="1800" dirty="0"/>
              <a:t>(</a:t>
            </a:r>
            <a:r>
              <a:rPr lang="en-US" altLang="ko-KR" sz="1800" dirty="0" err="1"/>
              <a:t>homoskedasticity</a:t>
            </a:r>
            <a:r>
              <a:rPr lang="en-US" altLang="ko-KR" sz="1800" dirty="0"/>
              <a:t>)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39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</a:t>
            </a:r>
            <a:r>
              <a:rPr lang="ko-KR" altLang="en-US" dirty="0" smtClean="0"/>
              <a:t>모형의 적합도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FF"/>
                </a:solidFill>
              </a:rPr>
              <a:t>종속변수의 전체 변동성</a:t>
            </a:r>
            <a:r>
              <a:rPr lang="en-US" altLang="ko-KR" dirty="0" smtClean="0">
                <a:solidFill>
                  <a:srgbClr val="0000FF"/>
                </a:solidFill>
              </a:rPr>
              <a:t>(</a:t>
            </a:r>
            <a:r>
              <a:rPr lang="ko-KR" altLang="en-US" dirty="0" smtClean="0">
                <a:solidFill>
                  <a:srgbClr val="0000FF"/>
                </a:solidFill>
              </a:rPr>
              <a:t>분산</a:t>
            </a:r>
            <a:r>
              <a:rPr lang="en-US" altLang="ko-KR" dirty="0" smtClean="0">
                <a:solidFill>
                  <a:srgbClr val="0000FF"/>
                </a:solidFill>
              </a:rPr>
              <a:t>) </a:t>
            </a:r>
            <a:r>
              <a:rPr lang="en-US" altLang="ko-KR" dirty="0" smtClean="0"/>
              <a:t>= </a:t>
            </a:r>
            <a:r>
              <a:rPr lang="ko-KR" altLang="en-US" dirty="0" err="1" smtClean="0">
                <a:solidFill>
                  <a:srgbClr val="7030A0"/>
                </a:solidFill>
              </a:rPr>
              <a:t>회귀식이</a:t>
            </a:r>
            <a:r>
              <a:rPr lang="ko-KR" altLang="en-US" dirty="0" smtClean="0">
                <a:solidFill>
                  <a:srgbClr val="7030A0"/>
                </a:solidFill>
              </a:rPr>
              <a:t> 설명할 수 있는 변동성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>
                <a:solidFill>
                  <a:srgbClr val="FF0000"/>
                </a:solidFill>
              </a:rPr>
              <a:t>회귀식이</a:t>
            </a:r>
            <a:r>
              <a:rPr lang="ko-KR" altLang="en-US" dirty="0" smtClean="0">
                <a:solidFill>
                  <a:srgbClr val="FF0000"/>
                </a:solidFill>
              </a:rPr>
              <a:t> 설명할 수 없는 변동성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03" y="2144253"/>
            <a:ext cx="6316120" cy="1620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1650902" y="2144253"/>
            <a:ext cx="2114921" cy="1620000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lIns="90000" tIns="40118" rIns="90000" bIns="40118" rtlCol="0" anchor="ctr"/>
          <a:lstStyle/>
          <a:p>
            <a:pPr marL="0" marR="0" indent="0" algn="ctr" defTabSz="957263" eaLnBrk="0" latinLnBrk="0" hangingPunct="0">
              <a:lnSpc>
                <a:spcPct val="110000"/>
              </a:lnSpc>
              <a:buClr>
                <a:srgbClr val="000000"/>
              </a:buClr>
              <a:buSzTx/>
              <a:buFontTx/>
              <a:buNone/>
              <a:tabLst/>
            </a:pPr>
            <a:endParaRPr lang="ko-KR" altLang="en-US" sz="1300" dirty="0" smtClean="0">
              <a:solidFill>
                <a:schemeClr val="bg1"/>
              </a:solidFill>
              <a:ea typeface="돋움" pitchFamily="50" charset="-127"/>
              <a:cs typeface="Arial" charset="0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070116" y="2144253"/>
            <a:ext cx="1783939" cy="1620000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lIns="90000" tIns="40118" rIns="90000" bIns="40118" rtlCol="0" anchor="ctr"/>
          <a:lstStyle/>
          <a:p>
            <a:pPr marL="0" marR="0" indent="0" algn="ctr" defTabSz="957263" eaLnBrk="0" latinLnBrk="0" hangingPunct="0">
              <a:lnSpc>
                <a:spcPct val="110000"/>
              </a:lnSpc>
              <a:buClr>
                <a:srgbClr val="000000"/>
              </a:buClr>
              <a:buSzTx/>
              <a:buFontTx/>
              <a:buNone/>
              <a:tabLst/>
            </a:pPr>
            <a:endParaRPr lang="ko-KR" altLang="en-US" sz="1300" dirty="0" smtClean="0">
              <a:solidFill>
                <a:schemeClr val="bg1"/>
              </a:solidFill>
              <a:ea typeface="돋움" pitchFamily="50" charset="-127"/>
              <a:cs typeface="Arial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142087" y="2144253"/>
            <a:ext cx="1584176" cy="1584000"/>
          </a:xfrm>
          <a:prstGeom prst="rect">
            <a:avLst/>
          </a:prstGeom>
          <a:noFill/>
          <a:ln w="19050" algn="ctr">
            <a:solidFill>
              <a:srgbClr val="C00000"/>
            </a:solidFill>
            <a:prstDash val="sysDash"/>
            <a:miter lim="800000"/>
            <a:headEnd/>
            <a:tailEnd/>
          </a:ln>
        </p:spPr>
        <p:txBody>
          <a:bodyPr lIns="90000" tIns="40118" rIns="90000" bIns="40118" rtlCol="0" anchor="ctr"/>
          <a:lstStyle/>
          <a:p>
            <a:pPr marL="0" marR="0" indent="0" algn="ctr" defTabSz="957263" eaLnBrk="0" latinLnBrk="0" hangingPunct="0">
              <a:lnSpc>
                <a:spcPct val="110000"/>
              </a:lnSpc>
              <a:buClr>
                <a:srgbClr val="000000"/>
              </a:buClr>
              <a:buSzTx/>
              <a:buFontTx/>
              <a:buNone/>
              <a:tabLst/>
            </a:pPr>
            <a:endParaRPr lang="ko-KR" altLang="en-US" sz="1300" dirty="0" smtClean="0">
              <a:solidFill>
                <a:schemeClr val="bg1"/>
              </a:solidFill>
              <a:ea typeface="돋움" pitchFamily="50" charset="-127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78894" y="3764309"/>
            <a:ext cx="2186929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SST</a:t>
            </a:r>
            <a:endParaRPr lang="ko-KR" altLang="en-US" sz="2000" dirty="0" smtClean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65823" y="3764309"/>
            <a:ext cx="2186929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7030A0"/>
                </a:solidFill>
                <a:latin typeface="Gill Sans MT" panose="020B0502020104020203" pitchFamily="34" charset="0"/>
              </a:rPr>
              <a:t>SSR</a:t>
            </a:r>
            <a:endParaRPr lang="ko-KR" altLang="en-US" sz="2000" dirty="0" smtClean="0">
              <a:solidFill>
                <a:srgbClr val="7030A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83801" y="3764309"/>
            <a:ext cx="2186929" cy="380480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SSE</a:t>
            </a:r>
            <a:endParaRPr lang="ko-KR" altLang="en-US" sz="2000" dirty="0" smtClean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314" y="4224386"/>
            <a:ext cx="5273189" cy="2575384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0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모형의 적합도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결정계수</a:t>
            </a:r>
            <a:r>
              <a:rPr lang="en-US" altLang="ko-KR" dirty="0" smtClean="0"/>
              <a:t>, R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) = </a:t>
            </a:r>
            <a:r>
              <a:rPr lang="ko-KR" altLang="en-US" dirty="0" smtClean="0"/>
              <a:t>전체 변동성 중 </a:t>
            </a:r>
            <a:r>
              <a:rPr lang="ko-KR" altLang="en-US" dirty="0" err="1" smtClean="0"/>
              <a:t>회귀식이</a:t>
            </a:r>
            <a:r>
              <a:rPr lang="ko-KR" altLang="en-US" dirty="0" smtClean="0"/>
              <a:t> 설명할 수 있는 변동성의 비율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00568" y="2013002"/>
                <a:ext cx="3335272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68" y="2013002"/>
                <a:ext cx="3335272" cy="80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5571123" y="2156214"/>
                <a:ext cx="2053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123" y="2156214"/>
                <a:ext cx="20534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r square of regression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73" y="2941332"/>
            <a:ext cx="5762755" cy="3726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820746" y="6590234"/>
            <a:ext cx="408217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http://compare2what.blogspot.kr/2013_01_01_archive.html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82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모형의 적합도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결정계수</a:t>
            </a:r>
            <a:r>
              <a:rPr lang="en-US" altLang="ko-KR" dirty="0" smtClean="0"/>
              <a:t>, R</a:t>
            </a:r>
            <a:r>
              <a:rPr lang="en-US" altLang="ko-KR" baseline="30000" dirty="0" smtClean="0"/>
              <a:t>2</a:t>
            </a:r>
            <a:r>
              <a:rPr lang="en-US" altLang="ko-KR" dirty="0" smtClean="0"/>
              <a:t>) = </a:t>
            </a:r>
            <a:r>
              <a:rPr lang="ko-KR" altLang="en-US" dirty="0" smtClean="0"/>
              <a:t>전체 변동성 중 </a:t>
            </a:r>
            <a:r>
              <a:rPr lang="ko-KR" altLang="en-US" dirty="0" err="1" smtClean="0"/>
              <a:t>회귀식이</a:t>
            </a:r>
            <a:r>
              <a:rPr lang="ko-KR" altLang="en-US" dirty="0" smtClean="0"/>
              <a:t> 설명할 수 있는 변동성의 비율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err="1"/>
              <a:t>반응변수</a:t>
            </a:r>
            <a:r>
              <a:rPr lang="ko-KR" altLang="en-US" dirty="0"/>
              <a:t> </a:t>
            </a:r>
            <a:r>
              <a:rPr lang="en-US" altLang="ko-KR" dirty="0"/>
              <a:t>(Y)</a:t>
            </a:r>
            <a:r>
              <a:rPr lang="ko-KR" altLang="en-US" dirty="0"/>
              <a:t>의 전체 변동 중 예측변수</a:t>
            </a:r>
            <a:r>
              <a:rPr lang="en-US" altLang="ko-KR" dirty="0"/>
              <a:t>(X)</a:t>
            </a:r>
            <a:r>
              <a:rPr lang="ko-KR" altLang="en-US" dirty="0"/>
              <a:t>가 차지하는 변동의 비율 </a:t>
            </a:r>
          </a:p>
          <a:p>
            <a:pPr lvl="1"/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사이에 존재</a:t>
            </a:r>
          </a:p>
          <a:p>
            <a:pPr lvl="1"/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en-US" altLang="ko-KR" dirty="0"/>
              <a:t>=1: </a:t>
            </a:r>
            <a:r>
              <a:rPr lang="ko-KR" altLang="en-US" dirty="0"/>
              <a:t>회귀직선으로 </a:t>
            </a:r>
            <a:r>
              <a:rPr lang="en-US" altLang="ko-KR" dirty="0"/>
              <a:t>Y</a:t>
            </a:r>
            <a:r>
              <a:rPr lang="ko-KR" altLang="en-US" dirty="0"/>
              <a:t>의 </a:t>
            </a:r>
            <a:r>
              <a:rPr lang="ko-KR" altLang="en-US" dirty="0" err="1"/>
              <a:t>총변동이</a:t>
            </a:r>
            <a:r>
              <a:rPr lang="ko-KR" altLang="en-US" dirty="0"/>
              <a:t> 완전히 설명됨 </a:t>
            </a:r>
            <a:r>
              <a:rPr lang="en-US" altLang="ko-KR" dirty="0"/>
              <a:t>(</a:t>
            </a:r>
            <a:r>
              <a:rPr lang="ko-KR" altLang="en-US" dirty="0"/>
              <a:t>모든 측정값들이 </a:t>
            </a:r>
            <a:r>
              <a:rPr lang="ko-KR" altLang="en-US" dirty="0" err="1"/>
              <a:t>회귀직선</a:t>
            </a:r>
            <a:r>
              <a:rPr lang="ko-KR" altLang="en-US" dirty="0"/>
              <a:t> 위에 있는 경우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en-US" altLang="ko-KR" dirty="0"/>
              <a:t>=0: </a:t>
            </a:r>
            <a:r>
              <a:rPr lang="ko-KR" altLang="en-US" dirty="0"/>
              <a:t>추정된 </a:t>
            </a:r>
            <a:r>
              <a:rPr lang="ko-KR" altLang="en-US" dirty="0" err="1"/>
              <a:t>회귀직선은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관계를 전혀 설명하지 못함</a:t>
            </a:r>
          </a:p>
          <a:p>
            <a:pPr lvl="1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88726" y="2285736"/>
                <a:ext cx="3335272" cy="8096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altLang="ko-KR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26" y="2285736"/>
                <a:ext cx="3335272" cy="8096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/>
              <p:cNvSpPr/>
              <p:nvPr/>
            </p:nvSpPr>
            <p:spPr>
              <a:xfrm>
                <a:off x="4959281" y="2428948"/>
                <a:ext cx="20534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altLang="ko-K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4" name="직사각형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281" y="2428948"/>
                <a:ext cx="205344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016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모형의 적합도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선형회귀분석을 해봤더니 </a:t>
            </a:r>
            <a:r>
              <a:rPr lang="en-US" altLang="ko-KR" dirty="0" smtClean="0"/>
              <a:t>R</a:t>
            </a:r>
            <a:r>
              <a:rPr lang="en-US" altLang="ko-KR" baseline="30000" dirty="0" smtClean="0"/>
              <a:t>2</a:t>
            </a:r>
            <a:r>
              <a:rPr lang="ko-KR" altLang="en-US" dirty="0" smtClean="0"/>
              <a:t>가 높게 나왔다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내가 분석을 잘했구나</a:t>
            </a:r>
            <a:r>
              <a:rPr lang="en-US" altLang="ko-KR" dirty="0" smtClean="0"/>
              <a:t>! (</a:t>
            </a:r>
            <a:r>
              <a:rPr lang="en-US" altLang="ko-KR" dirty="0" smtClean="0">
                <a:solidFill>
                  <a:srgbClr val="FF0000"/>
                </a:solidFill>
              </a:rPr>
              <a:t>NO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데이터의 </a:t>
            </a:r>
            <a:r>
              <a:rPr lang="ko-KR" altLang="en-US" dirty="0" err="1" smtClean="0"/>
              <a:t>입력변수와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출력변수</a:t>
            </a:r>
            <a:r>
              <a:rPr lang="ko-KR" altLang="en-US" dirty="0" smtClean="0"/>
              <a:t> 사이에 강한 선형 관계가 있구나 </a:t>
            </a:r>
            <a:r>
              <a:rPr lang="en-US" altLang="ko-KR" dirty="0" smtClean="0"/>
              <a:t>(</a:t>
            </a:r>
            <a:r>
              <a:rPr lang="en-US" altLang="ko-KR" dirty="0" smtClean="0">
                <a:solidFill>
                  <a:srgbClr val="0000FF"/>
                </a:solidFill>
              </a:rPr>
              <a:t>YES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>
                <a:solidFill>
                  <a:srgbClr val="0000FF"/>
                </a:solidFill>
                <a:ea typeface="나눔스퀘어 Bold" panose="020B0600000101010101" pitchFamily="50" charset="-127"/>
              </a:rPr>
              <a:t>왜</a:t>
            </a:r>
            <a:r>
              <a:rPr lang="en-US" altLang="ko-KR" dirty="0" smtClean="0">
                <a:solidFill>
                  <a:srgbClr val="0000FF"/>
                </a:solidFill>
                <a:ea typeface="나눔스퀘어 Bold" panose="020B0600000101010101" pitchFamily="50" charset="-127"/>
              </a:rPr>
              <a:t>? </a:t>
            </a:r>
            <a:r>
              <a:rPr lang="ko-KR" altLang="en-US" dirty="0" smtClean="0">
                <a:solidFill>
                  <a:srgbClr val="0000FF"/>
                </a:solidFill>
                <a:ea typeface="나눔스퀘어 Bold" panose="020B0600000101010101" pitchFamily="50" charset="-127"/>
              </a:rPr>
              <a:t>동일한 데이터에 대해서는 누가 해도 같은 결과가 나오니까</a:t>
            </a:r>
            <a:r>
              <a:rPr lang="en-US" altLang="ko-KR" dirty="0" smtClean="0">
                <a:solidFill>
                  <a:srgbClr val="0000FF"/>
                </a:solidFill>
                <a:ea typeface="나눔스퀘어 Bold" panose="020B0600000101010101" pitchFamily="50" charset="-127"/>
              </a:rPr>
              <a:t>…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" name="Picture 2" descr="http://docs.statwing.com/wp-content/uploads/2014/10/Good-and-bad-fit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31" y="1729937"/>
            <a:ext cx="858204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3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회귀 모형의 적합도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수정 </a:t>
            </a:r>
            <a:r>
              <a:rPr lang="ko-KR" altLang="en-US" dirty="0" err="1" smtClean="0"/>
              <a:t>결정계수</a:t>
            </a:r>
            <a:r>
              <a:rPr lang="en-US" altLang="ko-KR" baseline="30000" dirty="0" smtClean="0"/>
              <a:t>Adjusted R2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는 유의하지 않은 변수가 추가되어도 항상 증가</a:t>
            </a:r>
          </a:p>
          <a:p>
            <a:pPr lvl="2"/>
            <a:r>
              <a:rPr lang="ko-KR" altLang="en-US" dirty="0"/>
              <a:t>수정 </a:t>
            </a:r>
            <a:r>
              <a:rPr lang="en-US" altLang="ko-KR" dirty="0"/>
              <a:t>R</a:t>
            </a:r>
            <a:r>
              <a:rPr lang="en-US" altLang="ko-KR" baseline="30000" dirty="0"/>
              <a:t>2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이러한 단점을 앞에 계수를 곱해줌으로써 보정</a:t>
            </a:r>
          </a:p>
          <a:p>
            <a:pPr lvl="2"/>
            <a:r>
              <a:rPr lang="ko-KR" altLang="en-US" dirty="0"/>
              <a:t>유의하지 않은 변수가 추가될 경우 수정 </a:t>
            </a:r>
            <a:r>
              <a:rPr lang="ko-KR" altLang="en-US" dirty="0" err="1"/>
              <a:t>결정계수는</a:t>
            </a:r>
            <a:r>
              <a:rPr lang="ko-KR" altLang="en-US" dirty="0"/>
              <a:t> 증가하지 않음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모형의 검토</a:t>
            </a:r>
            <a:endParaRPr lang="en-US" altLang="ko-KR" dirty="0"/>
          </a:p>
          <a:p>
            <a:pPr lvl="1"/>
            <a:r>
              <a:rPr lang="ko-KR" altLang="en-US" dirty="0"/>
              <a:t>추정된 모형이 다음 가정을 만족하는지 확인</a:t>
            </a:r>
            <a:endParaRPr lang="en-US" altLang="ko-KR" dirty="0"/>
          </a:p>
          <a:p>
            <a:pPr lvl="2"/>
            <a:r>
              <a:rPr lang="ko-KR" altLang="en-US" dirty="0" err="1"/>
              <a:t>예측변수와</a:t>
            </a:r>
            <a:r>
              <a:rPr lang="ko-KR" altLang="en-US" dirty="0"/>
              <a:t> </a:t>
            </a:r>
            <a:r>
              <a:rPr lang="ko-KR" altLang="en-US" dirty="0" err="1"/>
              <a:t>반응변수</a:t>
            </a:r>
            <a:r>
              <a:rPr lang="ko-KR" altLang="en-US" dirty="0"/>
              <a:t> 간 관계가 선형</a:t>
            </a:r>
            <a:endParaRPr lang="en-US" altLang="ko-KR" dirty="0"/>
          </a:p>
          <a:p>
            <a:pPr lvl="2"/>
            <a:r>
              <a:rPr lang="ko-KR" altLang="en-US" dirty="0" err="1"/>
              <a:t>오차항들이</a:t>
            </a:r>
            <a:r>
              <a:rPr lang="ko-KR" altLang="en-US" dirty="0"/>
              <a:t> 서로 독립</a:t>
            </a:r>
            <a:endParaRPr lang="en-US" altLang="ko-KR" dirty="0"/>
          </a:p>
          <a:p>
            <a:pPr lvl="2"/>
            <a:r>
              <a:rPr lang="ko-KR" altLang="en-US" dirty="0" err="1"/>
              <a:t>오차항은</a:t>
            </a:r>
            <a:r>
              <a:rPr lang="ko-KR" altLang="en-US" dirty="0"/>
              <a:t> 평균이 </a:t>
            </a:r>
            <a:r>
              <a:rPr lang="en-US" altLang="ko-KR" dirty="0"/>
              <a:t>0</a:t>
            </a:r>
            <a:r>
              <a:rPr lang="ko-KR" altLang="en-US" dirty="0"/>
              <a:t>이며 분산이 일정한 정규분포를 따름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28572"/>
              </p:ext>
            </p:extLst>
          </p:nvPr>
        </p:nvGraphicFramePr>
        <p:xfrm>
          <a:off x="1879358" y="2095696"/>
          <a:ext cx="4848976" cy="884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7" name="Equation" r:id="rId3" imgW="2603160" imgH="457200" progId="Equation.3">
                  <p:embed/>
                </p:oleObj>
              </mc:Choice>
              <mc:Fallback>
                <p:oleObj name="Equation" r:id="rId3" imgW="2603160" imgH="457200" progId="Equation.3">
                  <p:embed/>
                  <p:pic>
                    <p:nvPicPr>
                      <p:cNvPr id="8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358" y="2095696"/>
                        <a:ext cx="4848976" cy="88477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5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기반 의사결정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우리가 알고 싶은 것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7" y="1671797"/>
            <a:ext cx="8601540" cy="468962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4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잔차도</a:t>
            </a:r>
            <a:r>
              <a:rPr lang="en-US" altLang="ko-KR" dirty="0" smtClean="0"/>
              <a:t>: </a:t>
            </a:r>
            <a:r>
              <a:rPr lang="en-US" altLang="ko-KR" dirty="0"/>
              <a:t>Residual </a:t>
            </a:r>
            <a:r>
              <a:rPr lang="en-US" altLang="ko-KR" dirty="0" smtClean="0"/>
              <a:t>Plot</a:t>
            </a:r>
          </a:p>
          <a:p>
            <a:pPr lvl="1"/>
            <a:r>
              <a:rPr lang="ko-KR" altLang="en-US" dirty="0" smtClean="0"/>
              <a:t>특정 설명변수 및 종속변수의 크기에 </a:t>
            </a:r>
            <a:r>
              <a:rPr lang="ko-KR" altLang="en-US" dirty="0" err="1" smtClean="0"/>
              <a:t>잔차가</a:t>
            </a:r>
            <a:r>
              <a:rPr lang="ko-KR" altLang="en-US" dirty="0" smtClean="0"/>
              <a:t> 영향을 받지 않아야 함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6" y="2168401"/>
            <a:ext cx="4637926" cy="432408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4444904" y="4512160"/>
            <a:ext cx="2045638" cy="1968943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568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/>
              <a:t>회귀 모형의 적합도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잔차의</a:t>
            </a:r>
            <a:r>
              <a:rPr lang="ko-KR" altLang="en-US" dirty="0" smtClean="0"/>
              <a:t> 정규성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산점도와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회귀직선을</a:t>
            </a:r>
            <a:r>
              <a:rPr lang="ko-KR" altLang="en-US" dirty="0" smtClean="0"/>
              <a:t> 보면 </a:t>
            </a:r>
            <a:r>
              <a:rPr lang="ko-KR" altLang="en-US" dirty="0" err="1" smtClean="0"/>
              <a:t>그럴듯</a:t>
            </a:r>
            <a:r>
              <a:rPr lang="ko-KR" altLang="en-US" dirty="0" smtClean="0"/>
              <a:t> 하지만</a:t>
            </a:r>
            <a:r>
              <a:rPr lang="en-US" altLang="ko-KR" dirty="0" smtClean="0"/>
              <a:t>…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35084" y="2153446"/>
                <a:ext cx="50340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ko-KR" altLang="en-US" sz="2800" b="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altLang="ko-KR" sz="2800" b="0" i="1" smtClean="0"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84" y="2153446"/>
                <a:ext cx="503400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7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2981798"/>
            <a:ext cx="410445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 preferRelativeResize="0"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7" r="8673" b="8368"/>
          <a:stretch/>
        </p:blipFill>
        <p:spPr bwMode="auto">
          <a:xfrm>
            <a:off x="5953048" y="4193358"/>
            <a:ext cx="2880000" cy="23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그림 10"/>
          <p:cNvPicPr preferRelativeResize="0"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r="8839" b="3975"/>
          <a:stretch/>
        </p:blipFill>
        <p:spPr bwMode="auto">
          <a:xfrm>
            <a:off x="5881040" y="1781350"/>
            <a:ext cx="2880000" cy="2340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오른쪽 화살표 11"/>
          <p:cNvSpPr/>
          <p:nvPr/>
        </p:nvSpPr>
        <p:spPr bwMode="auto">
          <a:xfrm>
            <a:off x="4941247" y="3204736"/>
            <a:ext cx="723449" cy="2160240"/>
          </a:xfrm>
          <a:prstGeom prst="rightArrow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12700" algn="ctr">
            <a:noFill/>
            <a:miter lim="800000"/>
            <a:headEnd/>
            <a:tailEnd/>
          </a:ln>
        </p:spPr>
        <p:txBody>
          <a:bodyPr lIns="90000" tIns="40118" rIns="90000" bIns="40118" rtlCol="0" anchor="ctr"/>
          <a:lstStyle/>
          <a:p>
            <a:pPr marL="0" marR="0" indent="0" algn="ctr" defTabSz="957263" eaLnBrk="0" latinLnBrk="0" hangingPunct="0">
              <a:lnSpc>
                <a:spcPct val="110000"/>
              </a:lnSpc>
              <a:buClr>
                <a:srgbClr val="000000"/>
              </a:buClr>
              <a:buSzTx/>
              <a:buFontTx/>
              <a:buNone/>
              <a:tabLst/>
            </a:pPr>
            <a:endParaRPr lang="ko-KR" altLang="en-US" sz="1300" dirty="0" smtClean="0">
              <a:solidFill>
                <a:schemeClr val="bg1"/>
              </a:solidFill>
              <a:ea typeface="돋움" pitchFamily="50" charset="-127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2168" y="5574086"/>
            <a:ext cx="2952328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</a:rPr>
              <a:t>Regression model</a:t>
            </a:r>
            <a:endParaRPr lang="ko-KR" altLang="en-US" sz="1600" dirty="0" smtClean="0">
              <a:latin typeface="Gill Sans MT" panose="020B0502020104020203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369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 err="1"/>
              <a:t>도요타</a:t>
            </a:r>
            <a:r>
              <a:rPr lang="ko-KR" altLang="en-US" dirty="0"/>
              <a:t> </a:t>
            </a:r>
            <a:r>
              <a:rPr lang="ko-KR" altLang="en-US" dirty="0" err="1"/>
              <a:t>코롤라</a:t>
            </a:r>
            <a:r>
              <a:rPr lang="ko-KR" altLang="en-US" dirty="0"/>
              <a:t> 중고차 가격 예측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2243286"/>
            <a:ext cx="7591425" cy="42100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15" name="TextBox 14"/>
          <p:cNvSpPr txBox="1"/>
          <p:nvPr/>
        </p:nvSpPr>
        <p:spPr>
          <a:xfrm>
            <a:off x="920303" y="1850079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FF0000"/>
                </a:solidFill>
              </a:rPr>
              <a:t>Y</a:t>
            </a:r>
            <a:endParaRPr lang="ko-KR" altLang="en-US" sz="2800" b="1" dirty="0">
              <a:solidFill>
                <a:srgbClr val="FF0000"/>
              </a:solidFill>
            </a:endParaRPr>
          </a:p>
        </p:txBody>
      </p:sp>
      <p:sp>
        <p:nvSpPr>
          <p:cNvPr id="16" name="왼쪽 대괄호 15"/>
          <p:cNvSpPr/>
          <p:nvPr/>
        </p:nvSpPr>
        <p:spPr bwMode="auto">
          <a:xfrm rot="5400000">
            <a:off x="4773189" y="-948651"/>
            <a:ext cx="245695" cy="6120681"/>
          </a:xfrm>
          <a:prstGeom prst="leftBracke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44008" y="1717742"/>
            <a:ext cx="5040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000FF"/>
                </a:solidFill>
              </a:rPr>
              <a:t>X</a:t>
            </a:r>
            <a:endParaRPr lang="ko-KR" alt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59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데이터 전처리</a:t>
            </a:r>
            <a:endParaRPr lang="en-US" altLang="ko-KR" dirty="0"/>
          </a:p>
          <a:p>
            <a:pPr lvl="1"/>
            <a:r>
              <a:rPr lang="ko-KR" altLang="en-US" dirty="0" smtClean="0"/>
              <a:t>원칙</a:t>
            </a:r>
            <a:r>
              <a:rPr lang="en-US" altLang="ko-KR" dirty="0" smtClean="0"/>
              <a:t>: Fuel </a:t>
            </a:r>
            <a:r>
              <a:rPr lang="en-US" altLang="ko-KR" dirty="0"/>
              <a:t>type </a:t>
            </a:r>
            <a:r>
              <a:rPr lang="ko-KR" altLang="en-US" dirty="0"/>
              <a:t>변수에 대한 </a:t>
            </a:r>
            <a:r>
              <a:rPr lang="en-US" altLang="ko-KR" dirty="0"/>
              <a:t>1-of-C coding </a:t>
            </a:r>
            <a:r>
              <a:rPr lang="ko-KR" altLang="en-US" dirty="0" smtClean="0"/>
              <a:t>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선형회귀분석에서는 </a:t>
            </a:r>
            <a:r>
              <a:rPr lang="ko-KR" altLang="en-US" dirty="0" err="1" smtClean="0"/>
              <a:t>다중공선성</a:t>
            </a:r>
            <a:r>
              <a:rPr lang="ko-KR" altLang="en-US" dirty="0" smtClean="0"/>
              <a:t> 문제로 </a:t>
            </a:r>
            <a:r>
              <a:rPr lang="en-US" altLang="ko-KR" dirty="0" smtClean="0"/>
              <a:t>1-of-(C-1) coding</a:t>
            </a:r>
            <a:r>
              <a:rPr lang="ko-KR" altLang="en-US" dirty="0" smtClean="0"/>
              <a:t>을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/>
              <a:t>데이터 구분</a:t>
            </a:r>
            <a:endParaRPr lang="en-US" altLang="ko-KR" dirty="0"/>
          </a:p>
          <a:p>
            <a:pPr lvl="1"/>
            <a:r>
              <a:rPr lang="ko-KR" altLang="en-US" dirty="0" smtClean="0"/>
              <a:t>가용한 모든 데이터를 전부 학습에 사용하면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지금 가지고 있는 데이터는 잘 맞추지만 새로운 데이터를 잘 맞추지 못하는 문제</a:t>
            </a:r>
            <a:r>
              <a:rPr lang="en-US" altLang="ko-KR" dirty="0" smtClean="0"/>
              <a:t>) </a:t>
            </a:r>
            <a:r>
              <a:rPr lang="ko-KR" altLang="en-US" dirty="0" smtClean="0"/>
              <a:t>위험이 있음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문제집을 답 보고 전부 풀었다고 해서 시험에서 </a:t>
            </a:r>
            <a:r>
              <a:rPr lang="en-US" altLang="ko-KR" dirty="0" smtClean="0">
                <a:solidFill>
                  <a:srgbClr val="0000FF"/>
                </a:solidFill>
              </a:rPr>
              <a:t>100</a:t>
            </a:r>
            <a:r>
              <a:rPr lang="ko-KR" altLang="en-US" dirty="0" smtClean="0">
                <a:solidFill>
                  <a:srgbClr val="0000FF"/>
                </a:solidFill>
              </a:rPr>
              <a:t>점을 맞는 것은 아니니까</a:t>
            </a:r>
            <a:r>
              <a:rPr lang="en-US" altLang="ko-KR" dirty="0" smtClean="0">
                <a:solidFill>
                  <a:srgbClr val="0000FF"/>
                </a:solidFill>
              </a:rPr>
              <a:t>…</a:t>
            </a:r>
            <a:endParaRPr lang="en-US" altLang="ko-KR" dirty="0">
              <a:solidFill>
                <a:srgbClr val="0000FF"/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89631"/>
              </p:ext>
            </p:extLst>
          </p:nvPr>
        </p:nvGraphicFramePr>
        <p:xfrm>
          <a:off x="925183" y="2536702"/>
          <a:ext cx="6912768" cy="1432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4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Gill Sans MT" panose="020B0502020104020203" pitchFamily="34" charset="0"/>
                        </a:rPr>
                        <a:t>Fuel_type</a:t>
                      </a:r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= </a:t>
                      </a:r>
                      <a:r>
                        <a:rPr lang="en-US" altLang="ko-KR" sz="1400" b="0" dirty="0" err="1" smtClean="0">
                          <a:latin typeface="Gill Sans MT" panose="020B0502020104020203" pitchFamily="34" charset="0"/>
                        </a:rPr>
                        <a:t>Disel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Gill Sans MT" panose="020B0502020104020203" pitchFamily="34" charset="0"/>
                        </a:rPr>
                        <a:t>Fuel_type</a:t>
                      </a:r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= Petrol</a:t>
                      </a:r>
                      <a:endParaRPr lang="ko-KR" altLang="en-US" sz="1400" b="0" dirty="0" smtClean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err="1" smtClean="0">
                          <a:latin typeface="Gill Sans MT" panose="020B0502020104020203" pitchFamily="34" charset="0"/>
                        </a:rPr>
                        <a:t>Fuel_type</a:t>
                      </a:r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= CNG</a:t>
                      </a:r>
                      <a:endParaRPr lang="ko-KR" altLang="en-US" sz="1400" b="0" dirty="0" smtClean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Diesel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Petrol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2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CNG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30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다중회귀분석 결과물 해석</a:t>
            </a:r>
            <a:endParaRPr lang="en-US" altLang="ko-KR" dirty="0"/>
          </a:p>
          <a:p>
            <a:pPr lvl="1"/>
            <a:r>
              <a:rPr lang="ko-KR" altLang="en-US" dirty="0"/>
              <a:t>다중회귀분석을 수행하고 나면 다음과 같은 표를 결과로 얻을 수 있음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06" y="2348880"/>
            <a:ext cx="6781800" cy="2947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742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다중회귀분석 결과물 해석</a:t>
            </a:r>
            <a:endParaRPr lang="en-US" altLang="ko-KR" dirty="0"/>
          </a:p>
          <a:p>
            <a:pPr lvl="1"/>
            <a:r>
              <a:rPr lang="ko-KR" altLang="en-US" dirty="0" smtClean="0"/>
              <a:t>회귀계수</a:t>
            </a:r>
            <a:r>
              <a:rPr lang="en-US" altLang="ko-KR" baseline="30000" dirty="0" smtClean="0"/>
              <a:t>Coefficient</a:t>
            </a:r>
            <a:endParaRPr lang="en-US" altLang="ko-KR" baseline="30000" dirty="0"/>
          </a:p>
          <a:p>
            <a:pPr lvl="2"/>
            <a:r>
              <a:rPr lang="ko-KR" altLang="en-US" dirty="0"/>
              <a:t>선형회귀분석에서 각 변수에 대응하는 </a:t>
            </a:r>
            <a:r>
              <a:rPr lang="ko-KR" altLang="en-US" dirty="0" err="1"/>
              <a:t>베타값임</a:t>
            </a:r>
            <a:endParaRPr lang="en-US" altLang="ko-KR" dirty="0"/>
          </a:p>
          <a:p>
            <a:pPr lvl="2"/>
            <a:r>
              <a:rPr lang="ko-KR" altLang="en-US" dirty="0"/>
              <a:t>해당 변수가 </a:t>
            </a:r>
            <a:r>
              <a:rPr lang="en-US" altLang="ko-KR" dirty="0"/>
              <a:t>1</a:t>
            </a:r>
            <a:r>
              <a:rPr lang="ko-KR" altLang="en-US" dirty="0"/>
              <a:t>단위 증가할 때 종속변수의 </a:t>
            </a:r>
            <a:r>
              <a:rPr lang="ko-KR" altLang="en-US" dirty="0" err="1"/>
              <a:t>변화량을</a:t>
            </a:r>
            <a:r>
              <a:rPr lang="ko-KR" altLang="en-US" dirty="0"/>
              <a:t> 의미</a:t>
            </a:r>
            <a:endParaRPr lang="en-US" altLang="ko-KR" dirty="0"/>
          </a:p>
          <a:p>
            <a:pPr lvl="2"/>
            <a:r>
              <a:rPr lang="ko-KR" altLang="en-US" dirty="0"/>
              <a:t>양수이면 해당 </a:t>
            </a:r>
            <a:r>
              <a:rPr lang="ko-KR" altLang="en-US" dirty="0" err="1"/>
              <a:t>설명변수와</a:t>
            </a:r>
            <a:r>
              <a:rPr lang="ko-KR" altLang="en-US" dirty="0"/>
              <a:t> 종속변수는 양의 상관관계</a:t>
            </a:r>
            <a:r>
              <a:rPr lang="en-US" altLang="ko-KR" dirty="0"/>
              <a:t>, </a:t>
            </a:r>
            <a:r>
              <a:rPr lang="ko-KR" altLang="en-US" dirty="0"/>
              <a:t>음수이면 음의 상관관계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36489"/>
            <a:ext cx="6781800" cy="2947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 bwMode="auto">
          <a:xfrm>
            <a:off x="3426159" y="3464481"/>
            <a:ext cx="1224136" cy="309634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3639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선형 회귀 모형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ko-KR" altLang="en-US" dirty="0"/>
                  <a:t>다중회귀분석 결과물 해석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유의확률</a:t>
                </a:r>
                <a:r>
                  <a:rPr lang="en-US" altLang="ko-KR" baseline="30000" dirty="0" smtClean="0"/>
                  <a:t>p-value</a:t>
                </a:r>
                <a:endParaRPr lang="en-US" altLang="ko-KR" baseline="30000" dirty="0"/>
              </a:p>
              <a:p>
                <a:pPr lvl="2"/>
                <a:r>
                  <a:rPr lang="ko-KR" altLang="en-US" dirty="0"/>
                  <a:t>선형회귀분석에서 해당 변수가 통계적으로 </a:t>
                </a:r>
                <a:r>
                  <a:rPr lang="ko-KR" altLang="en-US" dirty="0" err="1"/>
                  <a:t>유의미한지</a:t>
                </a:r>
                <a:r>
                  <a:rPr lang="ko-KR" altLang="en-US" dirty="0"/>
                  <a:t> 알려주는 지표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0</a:t>
                </a:r>
                <a:r>
                  <a:rPr lang="ko-KR" altLang="en-US" dirty="0"/>
                  <a:t>에 가까울수록 모델링에 중요한 변수이며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에 가까울수록 유의미하지 않은 변수임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특정 유의수준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설정하여 해당 값 미만의 변수만을 사용하여 다시 선형회귀분석을 구축하는 것도 가능함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ko-KR" altLang="en-US" dirty="0"/>
                  <a:t> 사용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337" y="3789040"/>
            <a:ext cx="6781800" cy="29479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10" name="직사각형 9"/>
          <p:cNvSpPr/>
          <p:nvPr/>
        </p:nvSpPr>
        <p:spPr bwMode="auto">
          <a:xfrm>
            <a:off x="5652120" y="3714862"/>
            <a:ext cx="1224136" cy="309634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565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2800" dirty="0" err="1" smtClean="0">
                <a:solidFill>
                  <a:srgbClr val="5353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머신러닝</a:t>
            </a:r>
            <a:r>
              <a:rPr lang="ko-KR" altLang="en-US" sz="2800" dirty="0" smtClean="0">
                <a:solidFill>
                  <a:srgbClr val="5353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 개요</a:t>
            </a:r>
            <a:endParaRPr lang="en-US" altLang="ko-KR" sz="2800" dirty="0">
              <a:solidFill>
                <a:srgbClr val="5353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Multivariate Linear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 Tree: CART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6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r>
              <a:rPr lang="en-US" altLang="ko-KR" dirty="0" smtClean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smtClean="0"/>
              <a:t>다중 선형 회귀분석</a:t>
            </a:r>
            <a:endParaRPr lang="en-US" altLang="ko-KR" dirty="0"/>
          </a:p>
          <a:p>
            <a:pPr lvl="1"/>
            <a:r>
              <a:rPr lang="ko-KR" altLang="en-US" dirty="0" err="1"/>
              <a:t>수치형</a:t>
            </a:r>
            <a:r>
              <a:rPr lang="ko-KR" altLang="en-US" dirty="0"/>
              <a:t> 설명변수 </a:t>
            </a:r>
            <a:r>
              <a:rPr lang="en-US" altLang="ko-KR" dirty="0"/>
              <a:t>X</a:t>
            </a:r>
            <a:r>
              <a:rPr lang="ko-KR" altLang="en-US" dirty="0"/>
              <a:t>와 종속변수 </a:t>
            </a:r>
            <a:r>
              <a:rPr lang="en-US" altLang="ko-KR" dirty="0"/>
              <a:t>Y</a:t>
            </a:r>
            <a:r>
              <a:rPr lang="ko-KR" altLang="en-US" dirty="0"/>
              <a:t>간의 관계를 선형으로 가정하고 이를 가장 잘 표현할 수 있는 회귀 계수를 추정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704" y="2708920"/>
            <a:ext cx="3312368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89007" y="4746630"/>
            <a:ext cx="2448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coefficients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15934" y="3265957"/>
            <a:ext cx="1351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unexplained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6" y="2887361"/>
            <a:ext cx="5017068" cy="29090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76" y="4097244"/>
            <a:ext cx="4481806" cy="37429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이등변 삼각형 9"/>
          <p:cNvSpPr/>
          <p:nvPr/>
        </p:nvSpPr>
        <p:spPr>
          <a:xfrm rot="10800000">
            <a:off x="2231092" y="3435234"/>
            <a:ext cx="1152128" cy="316223"/>
          </a:xfrm>
          <a:prstGeom prst="triangl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6661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예시 </a:t>
            </a:r>
            <a:r>
              <a:rPr lang="en-US" altLang="ko-KR" dirty="0"/>
              <a:t>1</a:t>
            </a:r>
          </a:p>
          <a:p>
            <a:pPr lvl="1"/>
            <a:r>
              <a:rPr lang="en-US" altLang="ko-KR" dirty="0"/>
              <a:t>33</a:t>
            </a:r>
            <a:r>
              <a:rPr lang="ko-KR" altLang="en-US" dirty="0"/>
              <a:t>명의 성인 여성에 대한 나이와 혈압 사이의 관계</a:t>
            </a:r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678509"/>
              </p:ext>
            </p:extLst>
          </p:nvPr>
        </p:nvGraphicFramePr>
        <p:xfrm>
          <a:off x="683568" y="2369716"/>
          <a:ext cx="7745412" cy="40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1" name="Document" r:id="rId3" imgW="7798803" imgH="4019714" progId="Word.Document.8">
                  <p:embed/>
                </p:oleObj>
              </mc:Choice>
              <mc:Fallback>
                <p:oleObj name="Document" r:id="rId3" imgW="7798803" imgH="4019714" progId="Word.Document.8">
                  <p:embed/>
                  <p:pic>
                    <p:nvPicPr>
                      <p:cNvPr id="8" name="개체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369716"/>
                        <a:ext cx="7745412" cy="401161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78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의사결정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세 가지 유형의 </a:t>
            </a:r>
            <a:r>
              <a:rPr lang="en-US" altLang="ko-KR" dirty="0" smtClean="0"/>
              <a:t>Analytics</a:t>
            </a:r>
            <a:endParaRPr lang="ko-KR" altLang="en-US" dirty="0"/>
          </a:p>
        </p:txBody>
      </p:sp>
      <p:pic>
        <p:nvPicPr>
          <p:cNvPr id="5" name="Picture 2" descr="descriptive predictive prescriptive analytics ibm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20" y="1546506"/>
            <a:ext cx="7285880" cy="525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175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graphicFrame>
        <p:nvGraphicFramePr>
          <p:cNvPr id="5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793984"/>
              </p:ext>
            </p:extLst>
          </p:nvPr>
        </p:nvGraphicFramePr>
        <p:xfrm>
          <a:off x="827584" y="1655911"/>
          <a:ext cx="7183437" cy="440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2" name="Chart" r:id="rId3" imgW="6934183" imgH="4152870" progId="MSGraph.Chart.8">
                  <p:embed followColorScheme="full"/>
                </p:oleObj>
              </mc:Choice>
              <mc:Fallback>
                <p:oleObj name="Chart" r:id="rId3" imgW="6934183" imgH="4152870" progId="MSGraph.Chart.8">
                  <p:embed followColorScheme="full"/>
                  <p:pic>
                    <p:nvPicPr>
                      <p:cNvPr id="6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1655911"/>
                        <a:ext cx="7183437" cy="440848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696" y="1236811"/>
            <a:ext cx="24384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>
              <a:spcBef>
                <a:spcPct val="0"/>
              </a:spcBef>
              <a:buClrTx/>
              <a:buSzTx/>
              <a:buFontTx/>
              <a:buNone/>
            </a:pPr>
            <a:r>
              <a:rPr lang="fr-FR" altLang="ko-KR" sz="1800">
                <a:latin typeface="Gill Sans MT" panose="020B0502020104020203" pitchFamily="34" charset="0"/>
                <a:ea typeface="굴림" charset="-127"/>
              </a:rPr>
              <a:t>SBP (mm Hg)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705721" y="6113611"/>
            <a:ext cx="1247329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>
              <a:spcBef>
                <a:spcPct val="0"/>
              </a:spcBef>
              <a:buClrTx/>
              <a:buSzTx/>
              <a:buFontTx/>
              <a:buNone/>
            </a:pPr>
            <a:r>
              <a:rPr lang="en-GB" sz="1800">
                <a:latin typeface="Gill Sans MT" panose="020B0502020104020203" pitchFamily="34" charset="0"/>
              </a:rPr>
              <a:t>Age (years)</a:t>
            </a:r>
          </a:p>
        </p:txBody>
      </p:sp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1426071" y="1887686"/>
            <a:ext cx="7170738" cy="3024188"/>
            <a:chOff x="1248" y="480"/>
            <a:chExt cx="4516" cy="2208"/>
          </a:xfrm>
        </p:grpSpPr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1248" y="1200"/>
              <a:ext cx="3600" cy="1488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graphicFrame>
          <p:nvGraphicFramePr>
            <p:cNvPr id="10" name="Object 8"/>
            <p:cNvGraphicFramePr>
              <a:graphicFrameLocks/>
            </p:cNvGraphicFramePr>
            <p:nvPr/>
          </p:nvGraphicFramePr>
          <p:xfrm>
            <a:off x="3744" y="480"/>
            <a:ext cx="2020" cy="4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13" name="수식" r:id="rId5" imgW="1231560" imgH="266400" progId="Equation.3">
                    <p:embed/>
                  </p:oleObj>
                </mc:Choice>
                <mc:Fallback>
                  <p:oleObj name="수식" r:id="rId5" imgW="1231560" imgH="266400" progId="Equation.3">
                    <p:embed/>
                    <p:pic>
                      <p:nvPicPr>
                        <p:cNvPr id="11" name="Object 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r="-6432"/>
                        <a:stretch>
                          <a:fillRect/>
                        </a:stretch>
                      </p:blipFill>
                      <p:spPr bwMode="auto">
                        <a:xfrm>
                          <a:off x="3744" y="480"/>
                          <a:ext cx="2020" cy="4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734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 </a:t>
            </a:r>
            <a:r>
              <a:rPr lang="en-US" altLang="ko-KR" dirty="0"/>
              <a:t>2</a:t>
            </a:r>
          </a:p>
          <a:p>
            <a:pPr lvl="1"/>
            <a:r>
              <a:rPr lang="ko-KR" altLang="en-US" dirty="0" err="1"/>
              <a:t>연속형</a:t>
            </a:r>
            <a:r>
              <a:rPr lang="ko-KR" altLang="en-US" dirty="0"/>
              <a:t> 변수가 아닌 </a:t>
            </a:r>
            <a:r>
              <a:rPr lang="ko-KR" altLang="en-US" dirty="0" smtClean="0"/>
              <a:t>이진형</a:t>
            </a:r>
            <a:r>
              <a:rPr lang="en-US" altLang="ko-KR" baseline="30000" dirty="0" smtClean="0"/>
              <a:t>Binary</a:t>
            </a:r>
            <a:r>
              <a:rPr lang="en-US" altLang="ko-KR" dirty="0" smtClean="0"/>
              <a:t> </a:t>
            </a:r>
            <a:r>
              <a:rPr lang="ko-KR" altLang="en-US" dirty="0"/>
              <a:t>변수인 </a:t>
            </a:r>
            <a:r>
              <a:rPr lang="en-US" altLang="ko-KR" dirty="0"/>
              <a:t>Cancer Diagnosis</a:t>
            </a:r>
            <a:r>
              <a:rPr lang="ko-KR" altLang="en-US" dirty="0"/>
              <a:t>를 사용한다면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811835"/>
              </p:ext>
            </p:extLst>
          </p:nvPr>
        </p:nvGraphicFramePr>
        <p:xfrm>
          <a:off x="828675" y="2303463"/>
          <a:ext cx="7677150" cy="388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9" name="Document" r:id="rId3" imgW="7749455" imgH="4260056" progId="Word.Document.8">
                  <p:embed/>
                </p:oleObj>
              </mc:Choice>
              <mc:Fallback>
                <p:oleObj name="Document" r:id="rId3" imgW="7749455" imgH="4260056" progId="Word.Document.8">
                  <p:embed/>
                  <p:pic>
                    <p:nvPicPr>
                      <p:cNvPr id="9" name="개체 8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 b="3650"/>
                      <a:stretch>
                        <a:fillRect/>
                      </a:stretch>
                    </p:blipFill>
                    <p:spPr bwMode="auto">
                      <a:xfrm>
                        <a:off x="828675" y="2303463"/>
                        <a:ext cx="7677150" cy="3881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accent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27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graphicFrame>
        <p:nvGraphicFramePr>
          <p:cNvPr id="5" name="Object 3"/>
          <p:cNvGraphicFramePr>
            <a:graphicFrameLocks/>
          </p:cNvGraphicFramePr>
          <p:nvPr>
            <p:extLst/>
          </p:nvPr>
        </p:nvGraphicFramePr>
        <p:xfrm>
          <a:off x="722957" y="1417091"/>
          <a:ext cx="7737475" cy="474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STATISTICA Graph" r:id="rId3" imgW="7559640" imgH="5138640" progId="STATISTICAGraph">
                  <p:embed/>
                </p:oleObj>
              </mc:Choice>
              <mc:Fallback>
                <p:oleObj name="STATISTICA Graph" r:id="rId3" imgW="7559640" imgH="5138640" progId="STATISTICAGraph">
                  <p:embed/>
                  <p:pic>
                    <p:nvPicPr>
                      <p:cNvPr id="8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770"/>
                      <a:stretch>
                        <a:fillRect/>
                      </a:stretch>
                    </p:blipFill>
                    <p:spPr bwMode="auto">
                      <a:xfrm>
                        <a:off x="722957" y="1417091"/>
                        <a:ext cx="7737475" cy="474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4"/>
          <p:cNvSpPr>
            <a:spLocks noChangeShapeType="1"/>
          </p:cNvSpPr>
          <p:nvPr/>
        </p:nvSpPr>
        <p:spPr bwMode="auto">
          <a:xfrm flipV="1">
            <a:off x="3583632" y="1305966"/>
            <a:ext cx="2160587" cy="4392613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40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0/1</a:t>
            </a:r>
            <a:r>
              <a:rPr lang="ko-KR" altLang="en-US" dirty="0" smtClean="0"/>
              <a:t>의 이진 값이 아닌 </a:t>
            </a:r>
            <a:r>
              <a:rPr lang="ko-KR" altLang="en-US" dirty="0" err="1" smtClean="0"/>
              <a:t>확률값을</a:t>
            </a:r>
            <a:r>
              <a:rPr lang="ko-KR" altLang="en-US" dirty="0" smtClean="0"/>
              <a:t> 종속 변수로 사용한다면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/>
              <a:t>선형회귀분석의 우변의 범위에 대한 제한이 없기 때문에 종속변수</a:t>
            </a:r>
            <a:r>
              <a:rPr lang="en-US" altLang="ko-KR" dirty="0"/>
              <a:t>(</a:t>
            </a:r>
            <a:r>
              <a:rPr lang="ko-KR" altLang="en-US" dirty="0"/>
              <a:t>좌변</a:t>
            </a:r>
            <a:r>
              <a:rPr lang="en-US" altLang="ko-KR" dirty="0"/>
              <a:t>) </a:t>
            </a:r>
            <a:r>
              <a:rPr lang="ko-KR" altLang="en-US" dirty="0"/>
              <a:t>역시 범위의 제한을 받지 </a:t>
            </a:r>
            <a:r>
              <a:rPr lang="ko-KR" altLang="en-US" dirty="0" smtClean="0"/>
              <a:t>않으므로 적절하지 않음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44" y="3733411"/>
            <a:ext cx="6333054" cy="310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29" y="2393160"/>
            <a:ext cx="4481806" cy="374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14" y="3152980"/>
            <a:ext cx="5571714" cy="38980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아래쪽 화살표 9"/>
          <p:cNvSpPr/>
          <p:nvPr/>
        </p:nvSpPr>
        <p:spPr>
          <a:xfrm>
            <a:off x="4351557" y="2874723"/>
            <a:ext cx="460988" cy="278257"/>
          </a:xfrm>
          <a:prstGeom prst="downArrow">
            <a:avLst>
              <a:gd name="adj1" fmla="val 60869"/>
              <a:gd name="adj2" fmla="val 5000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046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0/1</a:t>
            </a:r>
            <a:r>
              <a:rPr lang="ko-KR" altLang="en-US" dirty="0"/>
              <a:t>의 이진 값이 아닌 </a:t>
            </a:r>
            <a:r>
              <a:rPr lang="ko-KR" altLang="en-US" dirty="0" err="1"/>
              <a:t>확률값을</a:t>
            </a:r>
            <a:r>
              <a:rPr lang="ko-KR" altLang="en-US" dirty="0"/>
              <a:t> 종속 변수로 사용한다면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선형회귀분석의 우변의 범위에 대한 제한이 없기 때문에 종속변수</a:t>
            </a:r>
            <a:r>
              <a:rPr lang="en-US" altLang="ko-KR" dirty="0"/>
              <a:t>(</a:t>
            </a:r>
            <a:r>
              <a:rPr lang="ko-KR" altLang="en-US" dirty="0"/>
              <a:t>좌변</a:t>
            </a:r>
            <a:r>
              <a:rPr lang="en-US" altLang="ko-KR" dirty="0"/>
              <a:t>) </a:t>
            </a:r>
            <a:r>
              <a:rPr lang="ko-KR" altLang="en-US" dirty="0"/>
              <a:t>역시 범위의 제한을 받지 않으므로 적절하지 않음</a:t>
            </a:r>
          </a:p>
          <a:p>
            <a:endParaRPr lang="ko-KR" altLang="en-US" dirty="0"/>
          </a:p>
        </p:txBody>
      </p:sp>
      <p:pic>
        <p:nvPicPr>
          <p:cNvPr id="5" name="Picture 2" descr="logistic regression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3" y="2401078"/>
            <a:ext cx="8954557" cy="396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04772" y="637493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https://medium.com/greyatom/logistic-regression-89e496433063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89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이진형</a:t>
            </a:r>
            <a:r>
              <a:rPr lang="en-US" altLang="ko-KR" dirty="0"/>
              <a:t>(0/1)</a:t>
            </a:r>
            <a:r>
              <a:rPr lang="ko-KR" altLang="en-US" dirty="0"/>
              <a:t>의 형태를 갖는 종속변수</a:t>
            </a:r>
            <a:r>
              <a:rPr lang="en-US" altLang="ko-KR" dirty="0"/>
              <a:t>(</a:t>
            </a:r>
            <a:r>
              <a:rPr lang="ko-KR" altLang="en-US" dirty="0" err="1"/>
              <a:t>분류문제</a:t>
            </a:r>
            <a:r>
              <a:rPr lang="en-US" altLang="ko-KR" dirty="0"/>
              <a:t>)</a:t>
            </a:r>
            <a:r>
              <a:rPr lang="ko-KR" altLang="en-US" dirty="0"/>
              <a:t>에 대해 </a:t>
            </a:r>
            <a:r>
              <a:rPr lang="ko-KR" altLang="en-US" dirty="0" err="1"/>
              <a:t>회귀식의</a:t>
            </a:r>
            <a:r>
              <a:rPr lang="ko-KR" altLang="en-US" dirty="0"/>
              <a:t> 형태로 모형을 추정하는 것</a:t>
            </a:r>
            <a:endParaRPr lang="en-US" altLang="ko-KR" dirty="0"/>
          </a:p>
          <a:p>
            <a:pPr marL="358775" lvl="1" indent="0">
              <a:buNone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속성</a:t>
            </a:r>
            <a:endParaRPr lang="en-US" altLang="ko-KR" dirty="0"/>
          </a:p>
          <a:p>
            <a:pPr lvl="1"/>
            <a:r>
              <a:rPr lang="ko-KR" altLang="en-US" dirty="0"/>
              <a:t>종속변수 </a:t>
            </a:r>
            <a:r>
              <a:rPr lang="en-US" altLang="ko-KR" dirty="0"/>
              <a:t>Y </a:t>
            </a:r>
            <a:r>
              <a:rPr lang="ko-KR" altLang="en-US" dirty="0"/>
              <a:t>자체를 그대로 사용하는 것이 아니라 </a:t>
            </a:r>
            <a:r>
              <a:rPr lang="en-US" altLang="ko-KR" dirty="0"/>
              <a:t>Y</a:t>
            </a:r>
            <a:r>
              <a:rPr lang="ko-KR" altLang="en-US" dirty="0"/>
              <a:t>에 대한 </a:t>
            </a:r>
            <a:r>
              <a:rPr lang="ko-KR" altLang="en-US" dirty="0" err="1"/>
              <a:t>로짓</a:t>
            </a:r>
            <a:r>
              <a:rPr lang="ko-KR" altLang="en-US" dirty="0"/>
              <a:t> </a:t>
            </a:r>
            <a:r>
              <a:rPr lang="ko-KR" altLang="en-US" dirty="0" smtClean="0"/>
              <a:t>함수</a:t>
            </a:r>
            <a:r>
              <a:rPr lang="en-US" altLang="ko-KR" baseline="30000" dirty="0" smtClean="0"/>
              <a:t>logit function</a:t>
            </a:r>
            <a:r>
              <a:rPr lang="ko-KR" altLang="en-US" dirty="0" smtClean="0"/>
              <a:t>를 </a:t>
            </a:r>
            <a:r>
              <a:rPr lang="ko-KR" altLang="en-US" dirty="0" err="1"/>
              <a:t>회귀식의</a:t>
            </a:r>
            <a:r>
              <a:rPr lang="ko-KR" altLang="en-US" dirty="0"/>
              <a:t> 종속변수로 사용</a:t>
            </a:r>
            <a:endParaRPr lang="en-US" altLang="ko-KR" dirty="0"/>
          </a:p>
          <a:p>
            <a:pPr lvl="1"/>
            <a:r>
              <a:rPr lang="ko-KR" altLang="en-US" dirty="0" err="1"/>
              <a:t>로짓함수는</a:t>
            </a:r>
            <a:r>
              <a:rPr lang="ko-KR" altLang="en-US" dirty="0"/>
              <a:t> 설명변수의 선형결합으로 표현될 수 있음</a:t>
            </a:r>
            <a:endParaRPr lang="en-US" altLang="ko-KR" dirty="0"/>
          </a:p>
          <a:p>
            <a:pPr lvl="1"/>
            <a:r>
              <a:rPr lang="ko-KR" altLang="en-US" dirty="0" err="1"/>
              <a:t>로짓함수의</a:t>
            </a:r>
            <a:r>
              <a:rPr lang="ko-KR" altLang="en-US" dirty="0"/>
              <a:t> 값은 종속변수에 대한 성공 확률로 역산될 수 있으며</a:t>
            </a:r>
            <a:r>
              <a:rPr lang="en-US" altLang="ko-KR" dirty="0"/>
              <a:t>, </a:t>
            </a:r>
            <a:r>
              <a:rPr lang="ko-KR" altLang="en-US" dirty="0"/>
              <a:t>이는 따라서 분류 문제에 적용할 수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7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Logistic Regression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2010 World Cup Betting Odds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2" y="1950782"/>
            <a:ext cx="1834395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950782"/>
            <a:ext cx="1927708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167" y="1950782"/>
            <a:ext cx="1498049" cy="180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950782"/>
            <a:ext cx="1693086" cy="180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1" y="4350007"/>
            <a:ext cx="1834395" cy="180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614" y="4350007"/>
            <a:ext cx="1932886" cy="180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073" y="4350007"/>
            <a:ext cx="1499143" cy="180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17" y="4365304"/>
            <a:ext cx="1701625" cy="18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8856" y="37568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9 : 2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43808" y="37624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9 : 2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376016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6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876256" y="3762496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9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8812" y="614805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200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808" y="61560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250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32040" y="615367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500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76256" y="615601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1000 : 1</a:t>
            </a:r>
            <a:endParaRPr lang="ko-KR" altLang="en-US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4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승산 </a:t>
            </a:r>
            <a:r>
              <a:rPr lang="en-US" altLang="ko-KR" dirty="0" smtClean="0"/>
              <a:t>(Odds)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승산 </a:t>
            </a:r>
            <a:r>
              <a:rPr lang="en-US" altLang="ko-KR" dirty="0" smtClean="0"/>
              <a:t>(Odds)</a:t>
            </a:r>
          </a:p>
          <a:p>
            <a:pPr lvl="1"/>
            <a:r>
              <a:rPr lang="en-US" altLang="ko-KR" dirty="0" smtClean="0"/>
              <a:t>p: </a:t>
            </a:r>
            <a:r>
              <a:rPr lang="ko-KR" altLang="en-US" dirty="0" smtClean="0"/>
              <a:t>성공 범주</a:t>
            </a:r>
            <a:r>
              <a:rPr lang="en-US" altLang="ko-KR" dirty="0" smtClean="0"/>
              <a:t>(class = 1)</a:t>
            </a:r>
            <a:r>
              <a:rPr lang="ko-KR" altLang="en-US" dirty="0" smtClean="0"/>
              <a:t>에 속할 확률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/>
              <a:t>이전 예시에 대해</a:t>
            </a:r>
            <a:endParaRPr lang="en-US" altLang="ko-KR" dirty="0"/>
          </a:p>
          <a:p>
            <a:pPr lvl="1"/>
            <a:r>
              <a:rPr lang="ko-KR" altLang="en-US" dirty="0"/>
              <a:t>스페인의 우승 </a:t>
            </a:r>
            <a:r>
              <a:rPr lang="en-US" altLang="ko-KR" dirty="0"/>
              <a:t>odds</a:t>
            </a:r>
            <a:r>
              <a:rPr lang="ko-KR" altLang="en-US" dirty="0"/>
              <a:t>는</a:t>
            </a:r>
            <a:r>
              <a:rPr lang="en-US" altLang="ko-KR" dirty="0"/>
              <a:t> 2/9</a:t>
            </a:r>
            <a:r>
              <a:rPr lang="ko-KR" altLang="en-US" dirty="0"/>
              <a:t>이므로 스페인의 우승 확률은</a:t>
            </a:r>
            <a:r>
              <a:rPr lang="en-US" altLang="ko-KR" dirty="0"/>
              <a:t> 2/11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ko-KR" altLang="en-US" dirty="0"/>
              <a:t>대한민국의 우승 </a:t>
            </a:r>
            <a:r>
              <a:rPr lang="en-US" altLang="ko-KR" dirty="0"/>
              <a:t>odds</a:t>
            </a:r>
            <a:r>
              <a:rPr lang="ko-KR" altLang="en-US" dirty="0"/>
              <a:t>는</a:t>
            </a:r>
            <a:r>
              <a:rPr lang="en-US" altLang="ko-KR" dirty="0"/>
              <a:t> 1/250 </a:t>
            </a:r>
            <a:r>
              <a:rPr lang="ko-KR" altLang="en-US" dirty="0"/>
              <a:t>이므로 대한민국의 </a:t>
            </a:r>
            <a:r>
              <a:rPr lang="ko-KR" altLang="en-US" dirty="0" err="1"/>
              <a:t>우승확률은</a:t>
            </a:r>
            <a:r>
              <a:rPr lang="en-US" altLang="ko-KR" dirty="0"/>
              <a:t> 1/251 ≒ 0.00398 (0.398%)</a:t>
            </a:r>
            <a:r>
              <a:rPr lang="ko-KR" altLang="en-US" dirty="0"/>
              <a:t>임</a:t>
            </a:r>
            <a:endParaRPr lang="en-US" altLang="ko-KR" dirty="0"/>
          </a:p>
          <a:p>
            <a:pPr lvl="1"/>
            <a:r>
              <a:rPr lang="en-US" altLang="ko-KR" dirty="0"/>
              <a:t>1,000</a:t>
            </a:r>
            <a:r>
              <a:rPr lang="ko-KR" altLang="en-US" dirty="0"/>
              <a:t>년을 살면 대한민국이 월드컵에서 한 번 우승하는 모습을 목격할 수 </a:t>
            </a:r>
            <a:r>
              <a:rPr lang="ko-KR" altLang="en-US" dirty="0" smtClean="0"/>
              <a:t>있음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803" y="2330529"/>
            <a:ext cx="1912186" cy="64192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00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승산 </a:t>
            </a:r>
            <a:r>
              <a:rPr lang="en-US" altLang="ko-KR" dirty="0"/>
              <a:t>(Odds)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확률값이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로 변화함에 따라 </a:t>
            </a:r>
            <a:r>
              <a:rPr lang="ko-KR" altLang="en-US" dirty="0" smtClean="0"/>
              <a:t>승산</a:t>
            </a:r>
            <a:r>
              <a:rPr lang="en-US" altLang="ko-KR" baseline="30000" dirty="0" smtClean="0"/>
              <a:t>Odds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무한대의 값을 가짐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6" y="1635850"/>
            <a:ext cx="8150330" cy="489750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647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승산 </a:t>
            </a:r>
            <a:r>
              <a:rPr lang="en-US" altLang="ko-KR" dirty="0"/>
              <a:t>(Odds)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Odds</a:t>
            </a:r>
            <a:r>
              <a:rPr lang="ko-KR" altLang="en-US" dirty="0"/>
              <a:t>의 한계</a:t>
            </a:r>
            <a:endParaRPr lang="en-US" altLang="ko-KR" dirty="0"/>
          </a:p>
          <a:p>
            <a:pPr lvl="1"/>
            <a:r>
              <a:rPr lang="ko-KR" altLang="en-US" dirty="0"/>
              <a:t>여전히 범위에 대한 제약이 존재함</a:t>
            </a:r>
            <a:r>
              <a:rPr lang="en-US" altLang="ko-KR" dirty="0"/>
              <a:t>: 0 &lt; odds &lt; ∞</a:t>
            </a:r>
          </a:p>
          <a:p>
            <a:pPr lvl="1"/>
            <a:r>
              <a:rPr lang="ko-KR" altLang="en-US" dirty="0" err="1" smtClean="0"/>
              <a:t>비대칭성</a:t>
            </a:r>
            <a:r>
              <a:rPr lang="en-US" altLang="ko-KR" baseline="30000" dirty="0" smtClean="0"/>
              <a:t>Asymmetric</a:t>
            </a:r>
            <a:endParaRPr lang="en-US" altLang="ko-KR" baseline="30000" dirty="0"/>
          </a:p>
          <a:p>
            <a:pPr lvl="1"/>
            <a:endParaRPr lang="en-US" altLang="ko-KR" dirty="0"/>
          </a:p>
          <a:p>
            <a:r>
              <a:rPr lang="en-US" altLang="ko-KR" dirty="0"/>
              <a:t> Odds</a:t>
            </a:r>
            <a:r>
              <a:rPr lang="ko-KR" altLang="en-US" dirty="0"/>
              <a:t>에 로그를 취하자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드디어 범위에 대한 제약이 없어짐</a:t>
            </a:r>
            <a:r>
              <a:rPr lang="en-US" altLang="ko-KR" dirty="0"/>
              <a:t>: - ∞ &lt; log(odds) &lt; ∞</a:t>
            </a:r>
          </a:p>
          <a:p>
            <a:pPr lvl="1"/>
            <a:r>
              <a:rPr lang="ko-KR" altLang="en-US" dirty="0"/>
              <a:t>대칭성 확보</a:t>
            </a:r>
            <a:endParaRPr lang="en-US" altLang="ko-KR" dirty="0"/>
          </a:p>
          <a:p>
            <a:pPr lvl="1"/>
            <a:r>
              <a:rPr lang="ko-KR" altLang="en-US" dirty="0"/>
              <a:t>성공확률 </a:t>
            </a:r>
            <a:r>
              <a:rPr lang="en-US" altLang="ko-KR" dirty="0"/>
              <a:t>p</a:t>
            </a:r>
            <a:r>
              <a:rPr lang="ko-KR" altLang="en-US" dirty="0"/>
              <a:t>가 작으면 </a:t>
            </a:r>
            <a:r>
              <a:rPr lang="ko-KR" altLang="en-US" dirty="0" err="1"/>
              <a:t>음수값을</a:t>
            </a:r>
            <a:r>
              <a:rPr lang="ko-KR" altLang="en-US" dirty="0"/>
              <a:t> 갖고</a:t>
            </a:r>
            <a:r>
              <a:rPr lang="en-US" altLang="ko-KR" dirty="0"/>
              <a:t>, </a:t>
            </a:r>
            <a:r>
              <a:rPr lang="ko-KR" altLang="en-US" dirty="0"/>
              <a:t>성공확률 </a:t>
            </a:r>
            <a:r>
              <a:rPr lang="en-US" altLang="ko-KR" dirty="0"/>
              <a:t>p</a:t>
            </a:r>
            <a:r>
              <a:rPr lang="ko-KR" altLang="en-US" dirty="0"/>
              <a:t>가 크면 </a:t>
            </a:r>
            <a:r>
              <a:rPr lang="ko-KR" altLang="en-US" dirty="0" err="1"/>
              <a:t>양수값을</a:t>
            </a:r>
            <a:r>
              <a:rPr lang="ko-KR" altLang="en-US" dirty="0"/>
              <a:t> 가짐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40" y="3503792"/>
            <a:ext cx="3374446" cy="65355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936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데이터 기반 문제 해결 절차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데이터 기반의 문제해결 </a:t>
            </a:r>
            <a:r>
              <a:rPr lang="en-US" altLang="ko-KR" dirty="0" smtClean="0"/>
              <a:t>5</a:t>
            </a:r>
            <a:r>
              <a:rPr lang="ko-KR" altLang="en-US" dirty="0" smtClean="0"/>
              <a:t>단계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65" y="1628052"/>
            <a:ext cx="8283695" cy="482355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36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승산 </a:t>
            </a:r>
            <a:r>
              <a:rPr lang="en-US" altLang="ko-KR" dirty="0"/>
              <a:t>(Odds)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확률값이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</a:t>
            </a:r>
            <a:r>
              <a:rPr lang="ko-KR" altLang="en-US" dirty="0" smtClean="0"/>
              <a:t>까지 변화함에 따라 로그 승산은 </a:t>
            </a:r>
            <a:r>
              <a:rPr lang="en-US" altLang="ko-KR" dirty="0" smtClean="0"/>
              <a:t>-</a:t>
            </a:r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∞ ~ ∞</a:t>
            </a:r>
            <a:r>
              <a:rPr lang="ko-KR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의 값을 가지며 </a:t>
            </a:r>
            <a:r>
              <a:rPr lang="ko-KR" alt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대칭임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501396"/>
            <a:ext cx="8486775" cy="51054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75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en-US" altLang="ko-KR" dirty="0" smtClean="0"/>
              <a:t>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 식</a:t>
            </a:r>
            <a:endParaRPr lang="en-US" altLang="ko-KR" dirty="0"/>
          </a:p>
          <a:p>
            <a:pPr lvl="1"/>
            <a:r>
              <a:rPr lang="en-US" altLang="ko-KR" dirty="0"/>
              <a:t>Log Odds</a:t>
            </a:r>
            <a:r>
              <a:rPr lang="ko-KR" altLang="en-US" dirty="0"/>
              <a:t>를 이용한 회귀분석 식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/>
              <a:t>양변에 로그를 취하면</a:t>
            </a: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endParaRPr lang="en-US" altLang="ko-KR" dirty="0"/>
          </a:p>
          <a:p>
            <a:pPr lvl="1">
              <a:lnSpc>
                <a:spcPct val="170000"/>
              </a:lnSpc>
            </a:pPr>
            <a:r>
              <a:rPr lang="ko-KR" altLang="en-US" dirty="0" err="1"/>
              <a:t>성공확률에</a:t>
            </a:r>
            <a:r>
              <a:rPr lang="ko-KR" altLang="en-US" dirty="0"/>
              <a:t> 대한 식으로 표현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98568"/>
            <a:ext cx="7753471" cy="6554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365" y="3733775"/>
            <a:ext cx="4053216" cy="64386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61" y="5257346"/>
            <a:ext cx="5872315" cy="73307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65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rbel" panose="020B0503020204020204" pitchFamily="34" charset="0"/>
              </a:rPr>
              <a:t> </a:t>
            </a:r>
            <a:r>
              <a:rPr lang="ko-KR" altLang="en-US" dirty="0" err="1">
                <a:latin typeface="Corbel" panose="020B0503020204020204" pitchFamily="34" charset="0"/>
              </a:rPr>
              <a:t>로지스틱</a:t>
            </a:r>
            <a:r>
              <a:rPr lang="ko-KR" altLang="en-US" dirty="0">
                <a:latin typeface="Corbel" panose="020B0503020204020204" pitchFamily="34" charset="0"/>
              </a:rPr>
              <a:t> 회귀분석 식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53" y="1772816"/>
            <a:ext cx="8610305" cy="289415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837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학습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회귀분석에서 회귀 계수의 추정</a:t>
            </a:r>
            <a:endParaRPr lang="en-US" altLang="ko-KR" dirty="0"/>
          </a:p>
          <a:p>
            <a:pPr lvl="1"/>
            <a:r>
              <a:rPr lang="ko-KR" altLang="en-US" dirty="0"/>
              <a:t>동일한 </a:t>
            </a:r>
            <a:r>
              <a:rPr lang="ko-KR" altLang="en-US" dirty="0" err="1"/>
              <a:t>데이터셋에</a:t>
            </a:r>
            <a:r>
              <a:rPr lang="ko-KR" altLang="en-US" dirty="0"/>
              <a:t> 대해 다음과 같이 두 가지의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 모형이 존재한다고 하면 어떤 모형이 현재 데이터를 더 잘 설명하는 모형인가</a:t>
            </a:r>
            <a:r>
              <a:rPr lang="en-US" altLang="ko-KR" dirty="0"/>
              <a:t>?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실제 정답이 </a:t>
            </a:r>
            <a:r>
              <a:rPr lang="en-US" altLang="ko-KR" dirty="0"/>
              <a:t>1</a:t>
            </a:r>
            <a:r>
              <a:rPr lang="ko-KR" altLang="en-US" dirty="0"/>
              <a:t>일 때 </a:t>
            </a:r>
            <a:r>
              <a:rPr lang="en-US" altLang="ko-KR" dirty="0"/>
              <a:t>1</a:t>
            </a:r>
            <a:r>
              <a:rPr lang="ko-KR" altLang="en-US" dirty="0"/>
              <a:t>범주로 예측할 확률이 높고 실제 정답이 </a:t>
            </a:r>
            <a:r>
              <a:rPr lang="en-US" altLang="ko-KR" dirty="0"/>
              <a:t>0</a:t>
            </a:r>
            <a:r>
              <a:rPr lang="ko-KR" altLang="en-US" dirty="0"/>
              <a:t>일 때 </a:t>
            </a:r>
            <a:r>
              <a:rPr lang="en-US" altLang="ko-KR" dirty="0"/>
              <a:t>0</a:t>
            </a:r>
            <a:r>
              <a:rPr lang="ko-KR" altLang="en-US" dirty="0"/>
              <a:t>범주로 예측할 확률이 높으므로 </a:t>
            </a:r>
            <a:r>
              <a:rPr lang="en-US" altLang="ko-KR" dirty="0">
                <a:solidFill>
                  <a:srgbClr val="0000FF"/>
                </a:solidFill>
              </a:rPr>
              <a:t>Model A</a:t>
            </a:r>
            <a:r>
              <a:rPr lang="ko-KR" altLang="en-US" dirty="0">
                <a:solidFill>
                  <a:srgbClr val="0000FF"/>
                </a:solidFill>
              </a:rPr>
              <a:t>가 더 우수한 </a:t>
            </a:r>
            <a:r>
              <a:rPr lang="ko-KR" altLang="en-US" dirty="0" err="1">
                <a:solidFill>
                  <a:srgbClr val="0000FF"/>
                </a:solidFill>
              </a:rPr>
              <a:t>모형</a:t>
            </a:r>
            <a:r>
              <a:rPr lang="ko-KR" altLang="en-US" dirty="0" err="1"/>
              <a:t>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40" y="2780928"/>
            <a:ext cx="3262500" cy="289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780928"/>
            <a:ext cx="3262500" cy="289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994" y="239544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Model A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3210" y="2400731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Model B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26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7669" y="1109328"/>
            <a:ext cx="5139031" cy="5342279"/>
          </a:xfrm>
        </p:spPr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회귀분석에서 회귀 계수의 추정</a:t>
            </a:r>
            <a:endParaRPr lang="en-US" altLang="ko-KR" dirty="0"/>
          </a:p>
          <a:p>
            <a:pPr lvl="1"/>
            <a:r>
              <a:rPr lang="ko-KR" altLang="en-US" dirty="0"/>
              <a:t>우도 </a:t>
            </a:r>
            <a:r>
              <a:rPr lang="ko-KR" altLang="en-US" dirty="0" smtClean="0"/>
              <a:t>함수</a:t>
            </a:r>
            <a:r>
              <a:rPr lang="en-US" altLang="ko-KR" baseline="30000" dirty="0" smtClean="0"/>
              <a:t>Likelihood function</a:t>
            </a:r>
            <a:endParaRPr lang="en-US" altLang="ko-KR" baseline="30000" dirty="0"/>
          </a:p>
          <a:p>
            <a:pPr lvl="2"/>
            <a:r>
              <a:rPr lang="ko-KR" altLang="en-US" dirty="0"/>
              <a:t>개별 객체의 우도 함수는 해당 학습 데이터가 정답 범주에 속할 확률 </a:t>
            </a:r>
            <a:r>
              <a:rPr lang="en-US" altLang="ko-KR" dirty="0"/>
              <a:t>(Glass 1</a:t>
            </a:r>
            <a:r>
              <a:rPr lang="ko-KR" altLang="en-US" dirty="0"/>
              <a:t>의 우도 함수 값은 </a:t>
            </a:r>
            <a:r>
              <a:rPr lang="en-US" altLang="ko-KR" dirty="0"/>
              <a:t>0.908, Glass 2</a:t>
            </a:r>
            <a:r>
              <a:rPr lang="ko-KR" altLang="en-US" dirty="0"/>
              <a:t>의 우도 함수 값은 </a:t>
            </a:r>
            <a:r>
              <a:rPr lang="en-US" altLang="ko-KR" dirty="0"/>
              <a:t>0.799)</a:t>
            </a:r>
          </a:p>
          <a:p>
            <a:pPr lvl="2"/>
            <a:r>
              <a:rPr lang="ko-KR" altLang="en-US" dirty="0"/>
              <a:t>데이터의 생성 과정이 </a:t>
            </a:r>
            <a:r>
              <a:rPr lang="ko-KR" altLang="en-US" dirty="0" err="1"/>
              <a:t>독립임을</a:t>
            </a:r>
            <a:r>
              <a:rPr lang="ko-KR" altLang="en-US" dirty="0"/>
              <a:t> 가정할 수 있을 때</a:t>
            </a:r>
            <a:r>
              <a:rPr lang="en-US" altLang="ko-KR" dirty="0"/>
              <a:t>, </a:t>
            </a:r>
            <a:r>
              <a:rPr lang="ko-KR" altLang="en-US" dirty="0"/>
              <a:t>전체 </a:t>
            </a:r>
            <a:r>
              <a:rPr lang="ko-KR" altLang="en-US" dirty="0" err="1"/>
              <a:t>데이터셋의</a:t>
            </a:r>
            <a:r>
              <a:rPr lang="ko-KR" altLang="en-US" dirty="0"/>
              <a:t> 우도 함수는 개별 객체의 우도 함수를 모두 곱한 값임</a:t>
            </a:r>
            <a:endParaRPr lang="en-US" altLang="ko-KR" dirty="0"/>
          </a:p>
          <a:p>
            <a:pPr lvl="2"/>
            <a:r>
              <a:rPr lang="ko-KR" altLang="en-US" dirty="0"/>
              <a:t>일반적으로 </a:t>
            </a:r>
            <a:r>
              <a:rPr lang="ko-KR" altLang="en-US" dirty="0" err="1"/>
              <a:t>데이터셋의</a:t>
            </a:r>
            <a:r>
              <a:rPr lang="ko-KR" altLang="en-US" dirty="0"/>
              <a:t> 우도 함수는 매우 작은 값을 가지므로</a:t>
            </a:r>
            <a:r>
              <a:rPr lang="en-US" altLang="ko-KR" dirty="0"/>
              <a:t>(1</a:t>
            </a:r>
            <a:r>
              <a:rPr lang="ko-KR" altLang="en-US" dirty="0"/>
              <a:t>보다 작은 소수가 계속 곱해지므로</a:t>
            </a:r>
            <a:r>
              <a:rPr lang="en-US" altLang="ko-KR" dirty="0"/>
              <a:t>) </a:t>
            </a:r>
            <a:r>
              <a:rPr lang="ko-KR" altLang="en-US" dirty="0"/>
              <a:t>로그 우도 함수를 주로 사용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428" y="2060848"/>
            <a:ext cx="3262500" cy="289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12582" y="167536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Model A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92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회귀분석에서 회귀 계수의 추정</a:t>
            </a:r>
            <a:endParaRPr lang="en-US" altLang="ko-KR" dirty="0"/>
          </a:p>
          <a:p>
            <a:pPr lvl="1"/>
            <a:r>
              <a:rPr lang="ko-KR" altLang="en-US" dirty="0"/>
              <a:t>우도 </a:t>
            </a:r>
            <a:r>
              <a:rPr lang="ko-KR" altLang="en-US" dirty="0" smtClean="0"/>
              <a:t>함수</a:t>
            </a:r>
            <a:r>
              <a:rPr lang="en-US" altLang="ko-KR" baseline="30000" dirty="0" smtClean="0"/>
              <a:t>Likelihood function</a:t>
            </a:r>
            <a:endParaRPr lang="en-US" altLang="ko-KR" baseline="30000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22038" lvl="1" indent="0">
              <a:buNone/>
            </a:pPr>
            <a:endParaRPr lang="en-US" altLang="ko-KR" dirty="0"/>
          </a:p>
          <a:p>
            <a:pPr marL="422038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Model A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ko-KR" altLang="en-US" dirty="0"/>
              <a:t>로그</a:t>
            </a:r>
            <a:r>
              <a:rPr lang="en-US" altLang="ko-KR" dirty="0"/>
              <a:t>) </a:t>
            </a:r>
            <a:r>
              <a:rPr lang="ko-KR" altLang="en-US" dirty="0"/>
              <a:t>우도 함수가 </a:t>
            </a:r>
            <a:r>
              <a:rPr lang="en-US" altLang="ko-KR" dirty="0"/>
              <a:t>Model B</a:t>
            </a:r>
            <a:r>
              <a:rPr lang="ko-KR" altLang="en-US" dirty="0"/>
              <a:t>의 </a:t>
            </a:r>
            <a:r>
              <a:rPr lang="en-US" altLang="ko-KR" dirty="0"/>
              <a:t>(</a:t>
            </a:r>
            <a:r>
              <a:rPr lang="ko-KR" altLang="en-US" dirty="0"/>
              <a:t>로그</a:t>
            </a:r>
            <a:r>
              <a:rPr lang="en-US" altLang="ko-KR" dirty="0"/>
              <a:t>) </a:t>
            </a:r>
            <a:r>
              <a:rPr lang="ko-KR" altLang="en-US" dirty="0"/>
              <a:t>우도 함수보다 큼</a:t>
            </a:r>
            <a:endParaRPr lang="en-US" altLang="ko-KR" dirty="0"/>
          </a:p>
          <a:p>
            <a:pPr lvl="1"/>
            <a:r>
              <a:rPr lang="en-US" altLang="ko-KR" dirty="0"/>
              <a:t>Model A</a:t>
            </a:r>
            <a:r>
              <a:rPr lang="ko-KR" altLang="en-US" dirty="0"/>
              <a:t>가 </a:t>
            </a:r>
            <a:r>
              <a:rPr lang="en-US" altLang="ko-KR" dirty="0"/>
              <a:t>Model B</a:t>
            </a:r>
            <a:r>
              <a:rPr lang="ko-KR" altLang="en-US" dirty="0"/>
              <a:t>보다 </a:t>
            </a:r>
            <a:r>
              <a:rPr lang="ko-KR" altLang="en-US" dirty="0" err="1"/>
              <a:t>데이터셋을</a:t>
            </a:r>
            <a:r>
              <a:rPr lang="ko-KR" altLang="en-US" dirty="0"/>
              <a:t> 더 잘 설명하는 </a:t>
            </a:r>
            <a:r>
              <a:rPr lang="ko-KR" altLang="en-US" dirty="0" smtClean="0"/>
              <a:t>모델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31" y="2423738"/>
            <a:ext cx="4272188" cy="275683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764" y="2423738"/>
            <a:ext cx="4272188" cy="27568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7994" y="200789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Model A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3210" y="2013175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Model B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29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최대 우도 </a:t>
            </a:r>
            <a:r>
              <a:rPr lang="ko-KR" altLang="en-US" dirty="0" err="1" smtClean="0"/>
              <a:t>추정법</a:t>
            </a:r>
            <a:r>
              <a:rPr lang="en-US" altLang="ko-KR" baseline="30000" dirty="0" smtClean="0"/>
              <a:t>Maximum </a:t>
            </a:r>
            <a:r>
              <a:rPr lang="en-US" altLang="ko-KR" baseline="30000" dirty="0" smtClean="0"/>
              <a:t>likelihood estimation (MLE)</a:t>
            </a:r>
          </a:p>
          <a:p>
            <a:pPr lvl="1"/>
            <a:r>
              <a:rPr lang="ko-KR" altLang="en-US" dirty="0" smtClean="0"/>
              <a:t>학습 데이터의 개별 객체들이 갖는 </a:t>
            </a:r>
            <a:r>
              <a:rPr lang="en-US" altLang="ko-KR" dirty="0" smtClean="0"/>
              <a:t>label</a:t>
            </a:r>
            <a:r>
              <a:rPr lang="ko-KR" altLang="en-US" dirty="0" smtClean="0"/>
              <a:t>에 대한 확률을 극대화 하자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</a:t>
            </a:r>
            <a:r>
              <a:rPr lang="ko-KR" altLang="en-US" dirty="0" smtClean="0"/>
              <a:t>번째 객체에 대한 우도 함수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출력변수가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0</a:t>
            </a:r>
            <a:r>
              <a:rPr lang="ko-KR" altLang="en-US" dirty="0" smtClean="0"/>
              <a:t>임을 고려하여 다음과 같이 변형 가능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44" y="2507883"/>
            <a:ext cx="5591111" cy="96579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그림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00" y="4334327"/>
            <a:ext cx="5651231" cy="36459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48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학습 </a:t>
            </a:r>
            <a:r>
              <a:rPr lang="en-US" altLang="ko-KR" dirty="0" smtClean="0"/>
              <a:t>(Optional)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최대 우도 </a:t>
            </a:r>
            <a:r>
              <a:rPr lang="ko-KR" altLang="en-US" dirty="0" err="1" smtClean="0"/>
              <a:t>추정법</a:t>
            </a:r>
            <a:r>
              <a:rPr lang="en-US" altLang="ko-KR" baseline="30000" dirty="0" smtClean="0"/>
              <a:t>Maximum </a:t>
            </a:r>
            <a:r>
              <a:rPr lang="en-US" altLang="ko-KR" baseline="30000" dirty="0" smtClean="0"/>
              <a:t>likelihood estimation (MLE)</a:t>
            </a:r>
          </a:p>
          <a:p>
            <a:pPr lvl="1"/>
            <a:r>
              <a:rPr lang="ko-KR" altLang="en-US" dirty="0" smtClean="0"/>
              <a:t>학습 </a:t>
            </a:r>
            <a:r>
              <a:rPr lang="ko-KR" altLang="en-US" dirty="0" err="1" smtClean="0"/>
              <a:t>데이터셋의</a:t>
            </a:r>
            <a:r>
              <a:rPr lang="ko-KR" altLang="en-US" dirty="0" smtClean="0"/>
              <a:t> 객체들이 독립적으로 발생됨을 가정할 경우 전체 데이터 셋에 대한 우도 함수는 다음과 같이 표현됨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양변에 로그를 취하면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우도함수와</a:t>
            </a:r>
            <a:r>
              <a:rPr lang="ko-KR" altLang="en-US" dirty="0"/>
              <a:t> 로그</a:t>
            </a:r>
            <a:r>
              <a:rPr lang="en-US" altLang="ko-KR" dirty="0"/>
              <a:t>-</a:t>
            </a:r>
            <a:r>
              <a:rPr lang="ko-KR" altLang="en-US" dirty="0" err="1"/>
              <a:t>우도함수는</a:t>
            </a:r>
            <a:r>
              <a:rPr lang="ko-KR" altLang="en-US" dirty="0"/>
              <a:t> 회귀계수 </a:t>
            </a:r>
            <a:r>
              <a:rPr lang="el-GR" altLang="ko-KR" dirty="0">
                <a:latin typeface="Corbel" panose="020B0503020204020204" pitchFamily="34" charset="0"/>
                <a:cs typeface="Times New Roman" panose="02020603050405020304" pitchFamily="18" charset="0"/>
              </a:rPr>
              <a:t>β</a:t>
            </a:r>
            <a:r>
              <a:rPr lang="ko-KR" altLang="en-US" dirty="0">
                <a:cs typeface="Times New Roman" panose="02020603050405020304" pitchFamily="18" charset="0"/>
              </a:rPr>
              <a:t>에 대해 비선형이므로 선형회귀분석과 같이 명시적인 해가 존재하지 않음</a:t>
            </a:r>
            <a:endParaRPr lang="en-US" altLang="ko-KR" dirty="0">
              <a:cs typeface="Times New Roman" panose="02020603050405020304" pitchFamily="18" charset="0"/>
            </a:endParaRPr>
          </a:p>
          <a:p>
            <a:pPr lvl="2"/>
            <a:r>
              <a:rPr lang="en-US" altLang="ko-KR" dirty="0"/>
              <a:t>Conjugate gradient </a:t>
            </a:r>
            <a:r>
              <a:rPr lang="ko-KR" altLang="en-US" dirty="0"/>
              <a:t>등의 최적화 알고리즘을 차용하여 해를 </a:t>
            </a:r>
            <a:r>
              <a:rPr lang="ko-KR" altLang="en-US" dirty="0" smtClean="0"/>
              <a:t>구함</a:t>
            </a:r>
            <a:endParaRPr lang="en-US" altLang="ko-KR" dirty="0"/>
          </a:p>
        </p:txBody>
      </p:sp>
      <p:pic>
        <p:nvPicPr>
          <p:cNvPr id="11" name="그림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53" y="2499267"/>
            <a:ext cx="8428363" cy="93864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2" y="4185808"/>
            <a:ext cx="9085797" cy="9386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05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기울기 하강</a:t>
            </a:r>
            <a:r>
              <a:rPr lang="en-US" altLang="ko-KR" dirty="0" smtClean="0"/>
              <a:t>: Gradient Descent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눈을 가린 채로 산에서 가장 낮은 곳을 찾아가기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05" y="1628767"/>
            <a:ext cx="7850691" cy="4960359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856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기울기 하강</a:t>
            </a:r>
            <a:r>
              <a:rPr lang="en-US" altLang="ko-KR" dirty="0"/>
              <a:t>: Gradient Descent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기울기 하강</a:t>
            </a:r>
            <a:r>
              <a:rPr lang="en-US" altLang="ko-KR" baseline="30000" dirty="0" smtClean="0"/>
              <a:t>Gradient </a:t>
            </a:r>
            <a:r>
              <a:rPr lang="en-US" altLang="ko-KR" baseline="30000" dirty="0"/>
              <a:t>descent algorithm</a:t>
            </a:r>
          </a:p>
          <a:p>
            <a:pPr lvl="1"/>
            <a:r>
              <a:rPr lang="ko-KR" altLang="en-US" dirty="0"/>
              <a:t>파란색 선</a:t>
            </a:r>
            <a:r>
              <a:rPr lang="en-US" altLang="ko-KR" dirty="0"/>
              <a:t>: </a:t>
            </a:r>
            <a:r>
              <a:rPr lang="ko-KR" altLang="en-US" dirty="0"/>
              <a:t>가중치 </a:t>
            </a:r>
            <a:r>
              <a:rPr lang="en-US" altLang="ko-KR" dirty="0"/>
              <a:t>w</a:t>
            </a:r>
            <a:r>
              <a:rPr lang="ko-KR" altLang="en-US" dirty="0"/>
              <a:t>의 변화에 따른 </a:t>
            </a:r>
            <a:r>
              <a:rPr lang="ko-KR" altLang="en-US" dirty="0" err="1"/>
              <a:t>목적함수</a:t>
            </a:r>
            <a:r>
              <a:rPr lang="ko-KR" altLang="en-US" dirty="0"/>
              <a:t> 값의 변화</a:t>
            </a:r>
            <a:endParaRPr lang="en-US" altLang="ko-KR" dirty="0"/>
          </a:p>
          <a:p>
            <a:pPr lvl="1"/>
            <a:r>
              <a:rPr lang="ko-KR" altLang="en-US" dirty="0"/>
              <a:t>검은색 점</a:t>
            </a:r>
            <a:r>
              <a:rPr lang="en-US" altLang="ko-KR" dirty="0"/>
              <a:t>: </a:t>
            </a:r>
            <a:r>
              <a:rPr lang="ko-KR" altLang="en-US" dirty="0"/>
              <a:t>현재 해의 위치</a:t>
            </a:r>
            <a:endParaRPr lang="en-US" altLang="ko-KR" dirty="0"/>
          </a:p>
          <a:p>
            <a:pPr lvl="1"/>
            <a:r>
              <a:rPr lang="ko-KR" altLang="en-US" dirty="0"/>
              <a:t>화살표</a:t>
            </a:r>
            <a:r>
              <a:rPr lang="en-US" altLang="ko-KR" dirty="0"/>
              <a:t>: </a:t>
            </a:r>
            <a:r>
              <a:rPr lang="ko-KR" altLang="en-US" dirty="0"/>
              <a:t>목적함수를 최적화하기 위해 가중치 </a:t>
            </a:r>
            <a:r>
              <a:rPr lang="en-US" altLang="ko-KR" dirty="0"/>
              <a:t>w</a:t>
            </a:r>
            <a:r>
              <a:rPr lang="ko-KR" altLang="en-US" dirty="0"/>
              <a:t>가 이동해야 하는 방향</a:t>
            </a:r>
            <a:endParaRPr lang="en-US" altLang="ko-KR" dirty="0"/>
          </a:p>
        </p:txBody>
      </p:sp>
      <p:pic>
        <p:nvPicPr>
          <p:cNvPr id="5" name="Picture 2" descr="https://qph.ec.quoracdn.net/main-qimg-1eb15957ba4a3dc7397732da5af9e0b5?convert_to_webp=tru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87" y="2878983"/>
            <a:ext cx="7241928" cy="3924252"/>
          </a:xfrm>
          <a:prstGeom prst="rect">
            <a:avLst/>
          </a:prstGeom>
          <a:solidFill>
            <a:schemeClr val="bg1"/>
          </a:solidFill>
          <a:extLst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002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860020"/>
                </a:solidFill>
              </a:rPr>
              <a:t>1</a:t>
            </a:r>
            <a:r>
              <a:rPr lang="ko-KR" altLang="en-US" dirty="0" smtClean="0">
                <a:solidFill>
                  <a:srgbClr val="860020"/>
                </a:solidFill>
              </a:rPr>
              <a:t>단계</a:t>
            </a:r>
            <a:r>
              <a:rPr lang="en-US" altLang="ko-KR" dirty="0" smtClean="0">
                <a:solidFill>
                  <a:srgbClr val="860020"/>
                </a:solidFill>
              </a:rPr>
              <a:t>: </a:t>
            </a:r>
            <a:r>
              <a:rPr lang="ko-KR" altLang="en-US" dirty="0" smtClean="0">
                <a:solidFill>
                  <a:srgbClr val="860020"/>
                </a:solidFill>
              </a:rPr>
              <a:t>문제 정의</a:t>
            </a:r>
            <a:endParaRPr lang="en-US" altLang="ko-KR" dirty="0" smtClean="0">
              <a:solidFill>
                <a:srgbClr val="860020"/>
              </a:solidFill>
            </a:endParaRPr>
          </a:p>
          <a:p>
            <a:pPr lvl="1"/>
            <a:r>
              <a:rPr lang="ko-KR" altLang="en-US" dirty="0" smtClean="0"/>
              <a:t>흥미로운 문제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매출 증대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비용 감소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공정 단축 등 해결될 경우 조직에 도움이 될 것으로 예상되는 문제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발굴할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금융기관의 자본 적정성을 정량적 지표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텍스트 데이터를 이용하여 예측할 수 있는가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7" y="3172085"/>
            <a:ext cx="6998814" cy="180457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03" y="5069052"/>
            <a:ext cx="5311295" cy="1744826"/>
          </a:xfrm>
          <a:prstGeom prst="rect">
            <a:avLst/>
          </a:prstGeom>
        </p:spPr>
      </p:pic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46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성공 확률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성공 확률</a:t>
            </a:r>
            <a:endParaRPr lang="en-US" altLang="ko-KR" dirty="0"/>
          </a:p>
          <a:p>
            <a:pPr lvl="1"/>
            <a:r>
              <a:rPr lang="ko-KR" altLang="en-US" dirty="0"/>
              <a:t>회귀계수가 추정되고 나면 주어진 설명변수집합에 대한 성공확률을 다음과 같이 계산할 수 있음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11" descr="logi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3354660"/>
            <a:ext cx="48768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6317444" y="6531848"/>
          <a:ext cx="190080" cy="2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수식" r:id="rId5" imgW="126720" imgH="139680" progId="Equation.3">
                  <p:embed/>
                </p:oleObj>
              </mc:Choice>
              <mc:Fallback>
                <p:oleObj name="수식" r:id="rId5" imgW="126720" imgH="139680" progId="Equation.3">
                  <p:embed/>
                  <p:pic>
                    <p:nvPicPr>
                      <p:cNvPr id="10" name="개체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17444" y="6531848"/>
                        <a:ext cx="190080" cy="209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1691680" y="3501008"/>
          <a:ext cx="666360" cy="5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수식" r:id="rId7" imgW="444240" imgH="393480" progId="Equation.3">
                  <p:embed/>
                </p:oleObj>
              </mc:Choice>
              <mc:Fallback>
                <p:oleObj name="수식" r:id="rId7" imgW="444240" imgH="393480" progId="Equation.3">
                  <p:embed/>
                  <p:pic>
                    <p:nvPicPr>
                      <p:cNvPr id="11" name="개체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3501008"/>
                        <a:ext cx="666360" cy="590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그림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003" y="2403836"/>
            <a:ext cx="5585293" cy="73307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8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함수의 의미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실제 상황에서는</a:t>
            </a:r>
            <a:endParaRPr lang="en-US" altLang="ko-KR" dirty="0"/>
          </a:p>
          <a:p>
            <a:pPr lvl="1"/>
            <a:r>
              <a:rPr lang="ko-KR" altLang="en-US" dirty="0"/>
              <a:t>특정 변수에 대한 확률 값은 선형이 아닌 </a:t>
            </a:r>
            <a:r>
              <a:rPr lang="en-US" altLang="ko-KR" dirty="0"/>
              <a:t>S-</a:t>
            </a:r>
            <a:r>
              <a:rPr lang="ko-KR" altLang="en-US" dirty="0"/>
              <a:t>커브 형태를 따르는 경우가 많음</a:t>
            </a:r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683568" y="2636912"/>
            <a:ext cx="7776864" cy="2952328"/>
          </a:xfrm>
          <a:prstGeom prst="rect">
            <a:avLst/>
          </a:prstGeom>
          <a:ln w="12700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909711" y="2712119"/>
            <a:ext cx="7397750" cy="2805113"/>
            <a:chOff x="392" y="1282"/>
            <a:chExt cx="4660" cy="1767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68" y="1592"/>
              <a:ext cx="0" cy="13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392" y="2928"/>
              <a:ext cx="1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663" y="1330"/>
              <a:ext cx="12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ko-KR" sz="1800" dirty="0">
                  <a:latin typeface="Gill Sans MT" panose="020B0502020104020203" pitchFamily="34" charset="0"/>
                </a:rPr>
                <a:t>Prob. owning home</a:t>
              </a: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007" y="2818"/>
              <a:ext cx="5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ko-KR" sz="1800">
                  <a:latin typeface="Gill Sans MT" panose="020B0502020104020203" pitchFamily="34" charset="0"/>
                </a:rPr>
                <a:t>Income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264" y="1592"/>
              <a:ext cx="0" cy="13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921" y="2928"/>
              <a:ext cx="16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159" y="1282"/>
              <a:ext cx="132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ko-KR" sz="1800">
                  <a:latin typeface="Gill Sans MT" panose="020B0502020104020203" pitchFamily="34" charset="0"/>
                </a:rPr>
                <a:t>Prob. default on loan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503" y="2818"/>
              <a:ext cx="54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eaLnBrk="0" hangingPunct="0"/>
              <a:r>
                <a:rPr lang="en-US" altLang="ko-KR" sz="1800">
                  <a:latin typeface="Gill Sans MT" panose="020B0502020104020203" pitchFamily="34" charset="0"/>
                </a:rPr>
                <a:t>Income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532" y="1920"/>
              <a:ext cx="1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3076" y="1920"/>
              <a:ext cx="162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7" name="Freeform 17"/>
          <p:cNvSpPr>
            <a:spLocks/>
          </p:cNvSpPr>
          <p:nvPr/>
        </p:nvSpPr>
        <p:spPr bwMode="auto">
          <a:xfrm>
            <a:off x="1278011" y="3801144"/>
            <a:ext cx="2819400" cy="1536700"/>
          </a:xfrm>
          <a:custGeom>
            <a:avLst/>
            <a:gdLst>
              <a:gd name="T0" fmla="*/ 0 w 1776"/>
              <a:gd name="T1" fmla="*/ 912 h 968"/>
              <a:gd name="T2" fmla="*/ 480 w 1776"/>
              <a:gd name="T3" fmla="*/ 864 h 968"/>
              <a:gd name="T4" fmla="*/ 912 w 1776"/>
              <a:gd name="T5" fmla="*/ 288 h 968"/>
              <a:gd name="T6" fmla="*/ 1344 w 1776"/>
              <a:gd name="T7" fmla="*/ 48 h 968"/>
              <a:gd name="T8" fmla="*/ 1776 w 1776"/>
              <a:gd name="T9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76" h="968">
                <a:moveTo>
                  <a:pt x="0" y="912"/>
                </a:moveTo>
                <a:cubicBezTo>
                  <a:pt x="164" y="940"/>
                  <a:pt x="328" y="968"/>
                  <a:pt x="480" y="864"/>
                </a:cubicBezTo>
                <a:cubicBezTo>
                  <a:pt x="632" y="760"/>
                  <a:pt x="768" y="424"/>
                  <a:pt x="912" y="288"/>
                </a:cubicBezTo>
                <a:cubicBezTo>
                  <a:pt x="1056" y="152"/>
                  <a:pt x="1200" y="96"/>
                  <a:pt x="1344" y="48"/>
                </a:cubicBezTo>
                <a:cubicBezTo>
                  <a:pt x="1488" y="0"/>
                  <a:pt x="1632" y="0"/>
                  <a:pt x="1776" y="0"/>
                </a:cubicBezTo>
              </a:path>
            </a:pathLst>
          </a:custGeom>
          <a:noFill/>
          <a:ln w="38100" cap="flat" cmpd="sng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5138389" y="3801144"/>
            <a:ext cx="2667000" cy="1447800"/>
          </a:xfrm>
          <a:custGeom>
            <a:avLst/>
            <a:gdLst>
              <a:gd name="T0" fmla="*/ 0 w 1656"/>
              <a:gd name="T1" fmla="*/ 0 h 952"/>
              <a:gd name="T2" fmla="*/ 432 w 1656"/>
              <a:gd name="T3" fmla="*/ 144 h 952"/>
              <a:gd name="T4" fmla="*/ 864 w 1656"/>
              <a:gd name="T5" fmla="*/ 672 h 952"/>
              <a:gd name="T6" fmla="*/ 1536 w 1656"/>
              <a:gd name="T7" fmla="*/ 912 h 952"/>
              <a:gd name="T8" fmla="*/ 1584 w 1656"/>
              <a:gd name="T9" fmla="*/ 912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56" h="952">
                <a:moveTo>
                  <a:pt x="0" y="0"/>
                </a:moveTo>
                <a:cubicBezTo>
                  <a:pt x="144" y="16"/>
                  <a:pt x="288" y="32"/>
                  <a:pt x="432" y="144"/>
                </a:cubicBezTo>
                <a:cubicBezTo>
                  <a:pt x="576" y="256"/>
                  <a:pt x="680" y="544"/>
                  <a:pt x="864" y="672"/>
                </a:cubicBezTo>
                <a:cubicBezTo>
                  <a:pt x="1048" y="800"/>
                  <a:pt x="1416" y="872"/>
                  <a:pt x="1536" y="912"/>
                </a:cubicBezTo>
                <a:cubicBezTo>
                  <a:pt x="1656" y="952"/>
                  <a:pt x="1620" y="932"/>
                  <a:pt x="1584" y="912"/>
                </a:cubicBezTo>
              </a:path>
            </a:pathLst>
          </a:custGeom>
          <a:noFill/>
          <a:ln w="38100" cap="flat" cmpd="sng">
            <a:solidFill>
              <a:srgbClr val="6666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621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함수의 의미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ko-KR" altLang="en-US" dirty="0" err="1"/>
              <a:t>이진분류를</a:t>
            </a:r>
            <a:r>
              <a:rPr lang="ko-KR" altLang="en-US" dirty="0"/>
              <a:t> 위한 </a:t>
            </a:r>
            <a:r>
              <a:rPr lang="en-US" altLang="ko-KR" dirty="0"/>
              <a:t>cut-off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/>
              <a:t>일반적으로 </a:t>
            </a:r>
            <a:r>
              <a:rPr lang="en-US" altLang="ko-KR" dirty="0" smtClean="0"/>
              <a:t>0.5</a:t>
            </a:r>
            <a:r>
              <a:rPr lang="ko-KR" altLang="en-US" dirty="0" smtClean="0"/>
              <a:t>가 </a:t>
            </a:r>
            <a:r>
              <a:rPr lang="ko-KR" altLang="en-US" dirty="0"/>
              <a:t>주로 사용됨</a:t>
            </a:r>
            <a:endParaRPr lang="en-US" altLang="ko-KR" dirty="0"/>
          </a:p>
          <a:p>
            <a:pPr lvl="1"/>
            <a:r>
              <a:rPr lang="ko-KR" altLang="en-US" dirty="0" err="1"/>
              <a:t>사전확률을</a:t>
            </a:r>
            <a:r>
              <a:rPr lang="ko-KR" altLang="en-US" dirty="0"/>
              <a:t> 고려한 </a:t>
            </a:r>
            <a:r>
              <a:rPr lang="en-US" altLang="ko-KR" dirty="0"/>
              <a:t>cut-off</a:t>
            </a:r>
            <a:r>
              <a:rPr lang="ko-KR" altLang="en-US" dirty="0"/>
              <a:t>나 검증데이터의 정확도를 최대화하는 </a:t>
            </a:r>
            <a:r>
              <a:rPr lang="en-US" altLang="ko-KR" dirty="0"/>
              <a:t>cut-off </a:t>
            </a:r>
            <a:r>
              <a:rPr lang="ko-KR" altLang="en-US" dirty="0"/>
              <a:t>등이 사용될 수도 </a:t>
            </a:r>
            <a:r>
              <a:rPr lang="ko-KR" altLang="en-US" dirty="0" smtClean="0"/>
              <a:t>있음</a:t>
            </a:r>
            <a:endParaRPr lang="ko-KR" altLang="en-US" dirty="0"/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5796136" y="4758296"/>
          <a:ext cx="190080" cy="20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8" name="수식" r:id="rId3" imgW="126720" imgH="139680" progId="Equation.3">
                  <p:embed/>
                </p:oleObj>
              </mc:Choice>
              <mc:Fallback>
                <p:oleObj name="수식" r:id="rId3" imgW="126720" imgH="139680" progId="Equation.3">
                  <p:embed/>
                  <p:pic>
                    <p:nvPicPr>
                      <p:cNvPr id="9" name="개체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136" y="4758296"/>
                        <a:ext cx="190080" cy="209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1" descr="logi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26468"/>
            <a:ext cx="4876800" cy="3314700"/>
          </a:xfrm>
          <a:prstGeom prst="rect">
            <a:avLst/>
          </a:prstGeom>
          <a:solidFill>
            <a:schemeClr val="bg1"/>
          </a:solidFill>
          <a:extLst/>
        </p:spPr>
      </p:pic>
      <p:graphicFrame>
        <p:nvGraphicFramePr>
          <p:cNvPr id="7" name="개체 6"/>
          <p:cNvGraphicFramePr>
            <a:graphicFrameLocks noChangeAspect="1"/>
          </p:cNvGraphicFramePr>
          <p:nvPr>
            <p:extLst/>
          </p:nvPr>
        </p:nvGraphicFramePr>
        <p:xfrm>
          <a:off x="1044402" y="1770484"/>
          <a:ext cx="666360" cy="590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9" name="수식" r:id="rId6" imgW="444240" imgH="393480" progId="Equation.3">
                  <p:embed/>
                </p:oleObj>
              </mc:Choice>
              <mc:Fallback>
                <p:oleObj name="수식" r:id="rId6" imgW="444240" imgH="393480" progId="Equation.3">
                  <p:embed/>
                  <p:pic>
                    <p:nvPicPr>
                      <p:cNvPr id="12" name="개체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402" y="1770484"/>
                        <a:ext cx="666360" cy="5902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직선 연결선 7"/>
          <p:cNvCxnSpPr/>
          <p:nvPr/>
        </p:nvCxnSpPr>
        <p:spPr bwMode="auto">
          <a:xfrm flipV="1">
            <a:off x="1959174" y="3229694"/>
            <a:ext cx="432048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495678" y="3066628"/>
            <a:ext cx="2396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가장 일반적인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cut-off</a:t>
            </a:r>
            <a:endParaRPr lang="ko-KR" altLang="en-US" sz="1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01606" y="3910979"/>
            <a:ext cx="23968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성공 범주의 비중이 낮을 때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예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: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불량 예측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)</a:t>
            </a:r>
            <a:endParaRPr lang="ko-KR" altLang="en-US" sz="1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 flipV="1">
            <a:off x="1960662" y="4036640"/>
            <a:ext cx="432048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495678" y="2275121"/>
            <a:ext cx="2396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성공 범주의 비중이 높을 때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(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제조업 데이터에서는 거의 발생하지 않는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case)</a:t>
            </a:r>
            <a:endParaRPr lang="ko-KR" altLang="en-US" sz="1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auto">
          <a:xfrm flipV="1">
            <a:off x="1954734" y="2400782"/>
            <a:ext cx="432048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730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rbel" panose="020B0503020204020204" pitchFamily="34" charset="0"/>
              </a:rPr>
              <a:t> </a:t>
            </a:r>
            <a:r>
              <a:rPr lang="ko-KR" altLang="en-US" dirty="0" err="1">
                <a:latin typeface="Corbel" panose="020B0503020204020204" pitchFamily="34" charset="0"/>
              </a:rPr>
              <a:t>로지스틱</a:t>
            </a:r>
            <a:r>
              <a:rPr lang="ko-KR" altLang="en-US" dirty="0">
                <a:latin typeface="Corbel" panose="020B0503020204020204" pitchFamily="34" charset="0"/>
              </a:rPr>
              <a:t> 회귀분석 회귀계수의 </a:t>
            </a:r>
            <a:r>
              <a:rPr lang="ko-KR" altLang="en-US" dirty="0" smtClean="0">
                <a:latin typeface="Corbel" panose="020B0503020204020204" pitchFamily="34" charset="0"/>
              </a:rPr>
              <a:t>의미</a:t>
            </a:r>
            <a:endParaRPr lang="en-US" altLang="ko-KR" dirty="0" smtClean="0">
              <a:latin typeface="Corbel" panose="020B0503020204020204" pitchFamily="34" charset="0"/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선형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회귀분석 </a:t>
            </a:r>
            <a:r>
              <a:rPr lang="ko-KR" alt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회귀식</a:t>
            </a:r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altLang="ko-KR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2"/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ko-KR" alt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선형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회귀분석에서의 회귀계수는 해당 변수가 </a:t>
            </a:r>
            <a:r>
              <a:rPr lang="en-US" altLang="ko-KR" dirty="0">
                <a:solidFill>
                  <a:prstClr val="black"/>
                </a:solidFill>
                <a:latin typeface="Corbel" panose="020B0503020204020204" pitchFamily="34" charset="0"/>
              </a:rPr>
              <a:t>1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증가함에 따른 종속변수의 </a:t>
            </a:r>
            <a:r>
              <a:rPr lang="ko-KR" alt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변화량</a:t>
            </a:r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로지스틱</a:t>
            </a:r>
            <a:r>
              <a:rPr lang="ko-KR" alt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회귀분석 </a:t>
            </a:r>
            <a:r>
              <a:rPr lang="ko-KR" alt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회귀식</a:t>
            </a:r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altLang="ko-KR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altLang="ko-KR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altLang="ko-KR" dirty="0" smtClean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endParaRPr lang="en-US" altLang="ko-KR" dirty="0">
              <a:solidFill>
                <a:prstClr val="black"/>
              </a:solidFill>
              <a:latin typeface="Corbel" panose="020B0503020204020204" pitchFamily="34" charset="0"/>
            </a:endParaRPr>
          </a:p>
          <a:p>
            <a:pPr lvl="1"/>
            <a:r>
              <a:rPr lang="ko-KR" altLang="en-US" dirty="0" err="1" smtClean="0">
                <a:solidFill>
                  <a:prstClr val="black"/>
                </a:solidFill>
                <a:latin typeface="Corbel" panose="020B0503020204020204" pitchFamily="34" charset="0"/>
              </a:rPr>
              <a:t>로지스틱</a:t>
            </a:r>
            <a:r>
              <a:rPr lang="ko-KR" altLang="en-US" dirty="0" smtClean="0">
                <a:solidFill>
                  <a:prstClr val="black"/>
                </a:solidFill>
                <a:latin typeface="Corbel" panose="020B0503020204020204" pitchFamily="34" charset="0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회귀분석에서의 회귀계수는 해당 변수가 </a:t>
            </a:r>
            <a:r>
              <a:rPr lang="en-US" altLang="ko-KR" dirty="0">
                <a:solidFill>
                  <a:prstClr val="black"/>
                </a:solidFill>
                <a:latin typeface="Corbel" panose="020B0503020204020204" pitchFamily="34" charset="0"/>
              </a:rPr>
              <a:t>1 </a:t>
            </a:r>
            <a:r>
              <a:rPr lang="ko-KR" altLang="en-US" dirty="0">
                <a:solidFill>
                  <a:prstClr val="black"/>
                </a:solidFill>
                <a:latin typeface="Corbel" panose="020B0503020204020204" pitchFamily="34" charset="0"/>
              </a:rPr>
              <a:t>증가함에 따른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로그 승산의 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변화량</a:t>
            </a:r>
            <a:endParaRPr lang="ko-KR" altLang="en-US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1">
              <a:buClr>
                <a:srgbClr val="ED7D31"/>
              </a:buClr>
            </a:pPr>
            <a:endParaRPr lang="ko-KR" altLang="en-US" dirty="0">
              <a:solidFill>
                <a:prstClr val="black"/>
              </a:solidFill>
              <a:latin typeface="Corbel" panose="020B0503020204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070193"/>
            <a:ext cx="4481806" cy="37429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828988"/>
            <a:ext cx="7753471" cy="65549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10" y="4622239"/>
            <a:ext cx="4507021" cy="7350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262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승산 비율</a:t>
            </a:r>
            <a:r>
              <a:rPr lang="en-US" altLang="ko-KR" dirty="0"/>
              <a:t>: Odds Ratio</a:t>
            </a:r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회귀분석에서 나머지 변수는 모두 고정시킨 상태에서 한 변수를 </a:t>
            </a:r>
            <a:r>
              <a:rPr lang="en-US" altLang="ko-KR" dirty="0"/>
              <a:t>1</a:t>
            </a:r>
            <a:r>
              <a:rPr lang="ko-KR" altLang="en-US" dirty="0"/>
              <a:t>만큼 증가시켰을 때 변화하는 </a:t>
            </a:r>
            <a:r>
              <a:rPr lang="en-US" altLang="ko-KR" dirty="0"/>
              <a:t>Odds</a:t>
            </a:r>
            <a:r>
              <a:rPr lang="ko-KR" altLang="en-US" dirty="0"/>
              <a:t>의 비율</a:t>
            </a:r>
          </a:p>
          <a:p>
            <a:pPr lvl="1"/>
            <a:r>
              <a:rPr lang="en-US" altLang="ko-KR" dirty="0"/>
              <a:t>Odds ratio</a:t>
            </a:r>
            <a:r>
              <a:rPr lang="en-US" altLang="ko-KR" dirty="0" smtClean="0"/>
              <a:t>: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x</a:t>
            </a:r>
            <a:r>
              <a:rPr lang="en-US" altLang="ko-KR" baseline="-25000" dirty="0"/>
              <a:t>1</a:t>
            </a:r>
            <a:r>
              <a:rPr lang="ko-KR" altLang="en-US" dirty="0"/>
              <a:t>이 </a:t>
            </a:r>
            <a:r>
              <a:rPr lang="en-US" altLang="ko-KR" dirty="0"/>
              <a:t>1 </a:t>
            </a:r>
            <a:r>
              <a:rPr lang="ko-KR" altLang="en-US" dirty="0"/>
              <a:t>증가하게 되면 성공에 대한 승산 비율이           만큼 변화함</a:t>
            </a:r>
          </a:p>
          <a:p>
            <a:pPr lvl="2"/>
            <a:r>
              <a:rPr lang="ko-KR" altLang="en-US" dirty="0"/>
              <a:t>회귀 계수가 양수 → 변수가 증가하면 성공 확률이 </a:t>
            </a:r>
            <a:r>
              <a:rPr lang="ko-KR" altLang="en-US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증가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성공범주와</a:t>
            </a:r>
            <a:r>
              <a:rPr lang="ko-KR" altLang="en-US" dirty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양의 상관관계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회귀 계수가 음수 → 변수가 증가하면 성공 확률이 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성공범주와</a:t>
            </a:r>
            <a:r>
              <a: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음의 상관관계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6" y="2929097"/>
            <a:ext cx="7869827" cy="851370"/>
          </a:xfrm>
          <a:prstGeom prst="rect">
            <a:avLst/>
          </a:prstGeom>
          <a:noFill/>
          <a:ln>
            <a:noFill/>
          </a:ln>
          <a:effectLst/>
        </p:spPr>
      </p:pic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40244"/>
              </p:ext>
            </p:extLst>
          </p:nvPr>
        </p:nvGraphicFramePr>
        <p:xfrm>
          <a:off x="5411077" y="4064512"/>
          <a:ext cx="377370" cy="355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수식" r:id="rId6" imgW="215640" imgH="203040" progId="Equation.3">
                  <p:embed/>
                </p:oleObj>
              </mc:Choice>
              <mc:Fallback>
                <p:oleObj name="수식" r:id="rId6" imgW="215640" imgH="203040" progId="Equation.3">
                  <p:embed/>
                  <p:pic>
                    <p:nvPicPr>
                      <p:cNvPr id="9" name="개체 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11077" y="4064512"/>
                        <a:ext cx="377370" cy="355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484" y="5381030"/>
            <a:ext cx="4053216" cy="64386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703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 결과 및 해석</a:t>
            </a:r>
            <a:endParaRPr lang="en-US" altLang="ko-KR" dirty="0"/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회귀분석을 수행하고 나면 선형 회귀분석과 유사하게 다음과 같은 표를 결과로 얻을 수 있음</a:t>
            </a:r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9058" r="4365" b="18702"/>
          <a:stretch/>
        </p:blipFill>
        <p:spPr bwMode="auto">
          <a:xfrm>
            <a:off x="1242528" y="3393012"/>
            <a:ext cx="6659418" cy="327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395" y="2488907"/>
            <a:ext cx="4507021" cy="7350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89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 결과 및 해석</a:t>
            </a:r>
            <a:endParaRPr lang="en-US" altLang="ko-KR" dirty="0"/>
          </a:p>
          <a:p>
            <a:pPr lvl="1"/>
            <a:r>
              <a:rPr lang="ko-KR" altLang="en-US" dirty="0" smtClean="0"/>
              <a:t>회귀계수</a:t>
            </a:r>
            <a:r>
              <a:rPr lang="en-US" altLang="ko-KR" baseline="30000" dirty="0" smtClean="0"/>
              <a:t>Coefficient</a:t>
            </a:r>
            <a:endParaRPr lang="en-US" altLang="ko-KR" baseline="30000" dirty="0"/>
          </a:p>
          <a:p>
            <a:pPr lvl="2"/>
            <a:r>
              <a:rPr lang="ko-KR" altLang="en-US" dirty="0" err="1"/>
              <a:t>로지스틱</a:t>
            </a:r>
            <a:r>
              <a:rPr lang="ko-KR" altLang="en-US" dirty="0"/>
              <a:t> 회귀분석에서 각 변수에 대응하는 </a:t>
            </a:r>
            <a:r>
              <a:rPr lang="ko-KR" altLang="en-US" dirty="0" err="1"/>
              <a:t>베타값임</a:t>
            </a:r>
            <a:endParaRPr lang="en-US" altLang="ko-KR" dirty="0"/>
          </a:p>
          <a:p>
            <a:pPr lvl="2"/>
            <a:r>
              <a:rPr lang="ko-KR" altLang="en-US" dirty="0"/>
              <a:t>선형회귀분석에서는 해당 변수가 </a:t>
            </a:r>
            <a:r>
              <a:rPr lang="en-US" altLang="ko-KR" dirty="0"/>
              <a:t>1</a:t>
            </a:r>
            <a:r>
              <a:rPr lang="ko-KR" altLang="en-US" dirty="0"/>
              <a:t>단위 증가할 때 종속변수의 </a:t>
            </a:r>
            <a:r>
              <a:rPr lang="ko-KR" altLang="en-US" dirty="0" err="1"/>
              <a:t>변화량을</a:t>
            </a:r>
            <a:r>
              <a:rPr lang="ko-KR" altLang="en-US" dirty="0"/>
              <a:t> 의미하나</a:t>
            </a:r>
            <a:r>
              <a:rPr lang="en-US" altLang="ko-KR" dirty="0"/>
              <a:t>,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회귀분석에서는 해당 변수가 </a:t>
            </a:r>
            <a:r>
              <a:rPr lang="en-US" altLang="ko-KR" dirty="0"/>
              <a:t>1</a:t>
            </a:r>
            <a:r>
              <a:rPr lang="ko-KR" altLang="en-US" dirty="0"/>
              <a:t>단위 증가할 때 로그승산비의 </a:t>
            </a:r>
            <a:r>
              <a:rPr lang="ko-KR" altLang="en-US" dirty="0" err="1"/>
              <a:t>변화량을</a:t>
            </a:r>
            <a:r>
              <a:rPr lang="ko-KR" altLang="en-US" dirty="0"/>
              <a:t> 의미</a:t>
            </a:r>
            <a:endParaRPr lang="en-US" altLang="ko-KR" dirty="0"/>
          </a:p>
          <a:p>
            <a:pPr lvl="2"/>
            <a:r>
              <a:rPr lang="ko-KR" altLang="en-US" dirty="0"/>
              <a:t>양수이면 </a:t>
            </a:r>
            <a:r>
              <a:rPr lang="ko-KR" altLang="en-US" dirty="0" err="1"/>
              <a:t>성공확률과</a:t>
            </a:r>
            <a:r>
              <a:rPr lang="ko-KR" altLang="en-US" dirty="0"/>
              <a:t> 양의 상관관계</a:t>
            </a:r>
            <a:r>
              <a:rPr lang="en-US" altLang="ko-KR" dirty="0"/>
              <a:t>, </a:t>
            </a:r>
            <a:r>
              <a:rPr lang="ko-KR" altLang="en-US" dirty="0"/>
              <a:t>음수이면 성공 확률과 음의 상관관계</a:t>
            </a:r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9058" r="4365" b="18702"/>
          <a:stretch/>
        </p:blipFill>
        <p:spPr bwMode="auto">
          <a:xfrm>
            <a:off x="1835696" y="3789040"/>
            <a:ext cx="6083354" cy="299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3887547" y="3794978"/>
            <a:ext cx="1043155" cy="2958701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9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해석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로지스틱 회귀분석 결과 및 해석</a:t>
                </a:r>
                <a:endParaRPr lang="en-US" altLang="ko-KR" dirty="0"/>
              </a:p>
              <a:p>
                <a:pPr lvl="1"/>
                <a:r>
                  <a:rPr lang="ko-KR" altLang="en-US" dirty="0" err="1" smtClean="0"/>
                  <a:t>유의확률</a:t>
                </a:r>
                <a:r>
                  <a:rPr lang="en-US" altLang="ko-KR" baseline="30000" dirty="0" smtClean="0"/>
                  <a:t>p-value</a:t>
                </a:r>
                <a:endParaRPr lang="en-US" altLang="ko-KR" baseline="30000" dirty="0"/>
              </a:p>
              <a:p>
                <a:pPr lvl="2"/>
                <a:r>
                  <a:rPr lang="ko-KR" altLang="en-US" dirty="0" err="1"/>
                  <a:t>로지스틱</a:t>
                </a:r>
                <a:r>
                  <a:rPr lang="ko-KR" altLang="en-US" dirty="0"/>
                  <a:t> 회귀분석에서 해당 변수가 통계적으로 유의미한지 여부를 알려주는 지표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0</a:t>
                </a:r>
                <a:r>
                  <a:rPr lang="ko-KR" altLang="en-US" dirty="0"/>
                  <a:t>에 가까울수록 모델링에 중요한 변수이며</a:t>
                </a:r>
                <a:r>
                  <a:rPr lang="en-US" altLang="ko-KR" dirty="0"/>
                  <a:t>, 1</a:t>
                </a:r>
                <a:r>
                  <a:rPr lang="ko-KR" altLang="en-US" dirty="0"/>
                  <a:t>에 가까울수록 유의미하지 않은 변수임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특정 유의수준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설정하여 해당 값 미만의 변수만을 사용하여 다시 </a:t>
                </a:r>
                <a:r>
                  <a:rPr lang="ko-KR" altLang="en-US" dirty="0" err="1"/>
                  <a:t>로지스틱</a:t>
                </a:r>
                <a:r>
                  <a:rPr lang="ko-KR" altLang="en-US" dirty="0"/>
                  <a:t> 회귀분석을 구축하는 것도 가능함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주로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ko-KR" altLang="en-US" dirty="0"/>
                  <a:t> 사용</a:t>
                </a:r>
                <a:r>
                  <a:rPr lang="en-US" altLang="ko-KR" dirty="0"/>
                  <a:t>)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9058" r="4365" b="18702"/>
          <a:stretch/>
        </p:blipFill>
        <p:spPr bwMode="auto">
          <a:xfrm>
            <a:off x="1619672" y="3768205"/>
            <a:ext cx="6282274" cy="30897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6" name="직사각형 5"/>
          <p:cNvSpPr/>
          <p:nvPr/>
        </p:nvSpPr>
        <p:spPr bwMode="auto">
          <a:xfrm>
            <a:off x="5827163" y="3789040"/>
            <a:ext cx="1043155" cy="3018081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462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해석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 결과 및 해석</a:t>
            </a:r>
            <a:endParaRPr lang="en-US" altLang="ko-KR" dirty="0"/>
          </a:p>
          <a:p>
            <a:pPr lvl="1"/>
            <a:r>
              <a:rPr lang="ko-KR" altLang="en-US" dirty="0"/>
              <a:t>승산 </a:t>
            </a:r>
            <a:r>
              <a:rPr lang="ko-KR" altLang="en-US" dirty="0" smtClean="0"/>
              <a:t>비율</a:t>
            </a:r>
            <a:r>
              <a:rPr lang="en-US" altLang="ko-KR" baseline="30000" dirty="0" smtClean="0"/>
              <a:t>Odds </a:t>
            </a:r>
            <a:r>
              <a:rPr lang="en-US" altLang="ko-KR" baseline="30000" dirty="0"/>
              <a:t>Ratio</a:t>
            </a:r>
          </a:p>
          <a:p>
            <a:pPr lvl="2"/>
            <a:r>
              <a:rPr lang="ko-KR" altLang="en-US" dirty="0"/>
              <a:t>나머지 변수는 모두 고정시킨 상태에서 한 변수를 </a:t>
            </a:r>
            <a:r>
              <a:rPr lang="en-US" altLang="ko-KR" dirty="0"/>
              <a:t>1</a:t>
            </a:r>
            <a:r>
              <a:rPr lang="ko-KR" altLang="en-US" dirty="0"/>
              <a:t>만큼 증가시켰을 때 변화하는 </a:t>
            </a:r>
            <a:r>
              <a:rPr lang="en-US" altLang="ko-KR" dirty="0"/>
              <a:t>Odds</a:t>
            </a:r>
            <a:r>
              <a:rPr lang="ko-KR" altLang="en-US" dirty="0"/>
              <a:t>의 비율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t="9058" r="4365" b="18702"/>
          <a:stretch/>
        </p:blipFill>
        <p:spPr bwMode="auto">
          <a:xfrm>
            <a:off x="1403648" y="2924944"/>
            <a:ext cx="6659418" cy="3275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 bwMode="auto">
          <a:xfrm>
            <a:off x="6948265" y="2959869"/>
            <a:ext cx="1114802" cy="3240360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01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해석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Geometric interpretation</a:t>
            </a:r>
          </a:p>
          <a:p>
            <a:pPr lvl="1"/>
            <a:r>
              <a:rPr lang="ko-KR" altLang="en-US" dirty="0" err="1"/>
              <a:t>로지스틱</a:t>
            </a:r>
            <a:r>
              <a:rPr lang="ko-KR" altLang="en-US" dirty="0"/>
              <a:t> 회귀분석은 </a:t>
            </a:r>
            <a:r>
              <a:rPr lang="en-US" altLang="ko-KR" dirty="0"/>
              <a:t>d</a:t>
            </a:r>
            <a:r>
              <a:rPr lang="ko-KR" altLang="en-US" dirty="0"/>
              <a:t>차원의 데이터를 구분하는 </a:t>
            </a:r>
            <a:r>
              <a:rPr lang="en-US" altLang="ko-KR" dirty="0"/>
              <a:t>(d-1)</a:t>
            </a:r>
            <a:r>
              <a:rPr lang="ko-KR" altLang="en-US" dirty="0"/>
              <a:t>차원의 </a:t>
            </a:r>
            <a:r>
              <a:rPr lang="ko-KR" altLang="en-US" dirty="0" err="1"/>
              <a:t>초평면을</a:t>
            </a:r>
            <a:r>
              <a:rPr lang="ko-KR" altLang="en-US" dirty="0"/>
              <a:t> 찾는 것으로 이해할 수 있음</a:t>
            </a:r>
          </a:p>
          <a:p>
            <a:endParaRPr lang="ko-KR" altLang="en-US" dirty="0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 flipV="1">
            <a:off x="2320999" y="2583830"/>
            <a:ext cx="0" cy="197961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>
            <a:off x="2311474" y="4571380"/>
            <a:ext cx="2519363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1907704" y="2780928"/>
            <a:ext cx="1944688" cy="2087563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638749" y="4565030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latin typeface="Times New Roman" pitchFamily="18" charset="0"/>
              </a:rPr>
              <a:t>x</a:t>
            </a:r>
            <a:r>
              <a:rPr lang="en-US" altLang="ko-KR" sz="1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22549" y="2512392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latin typeface="Times New Roman" pitchFamily="18" charset="0"/>
              </a:rPr>
              <a:t>x</a:t>
            </a:r>
            <a:r>
              <a:rPr lang="en-US" altLang="ko-KR" sz="1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3030612" y="4223717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CC0000"/>
                </a:solidFill>
                <a:latin typeface="Times New Roman" pitchFamily="18" charset="0"/>
              </a:rPr>
              <a:t>x</a:t>
            </a:r>
            <a:endParaRPr lang="en-US" altLang="ko-KR" sz="1400" baseline="-250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309887" y="3447430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CC0000"/>
                </a:solidFill>
                <a:latin typeface="Times New Roman" pitchFamily="18" charset="0"/>
              </a:rPr>
              <a:t>x</a:t>
            </a:r>
            <a:endParaRPr lang="en-US" altLang="ko-KR" sz="1400" baseline="-250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309887" y="3952255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CC0000"/>
                </a:solidFill>
                <a:latin typeface="Times New Roman" pitchFamily="18" charset="0"/>
              </a:rPr>
              <a:t>x</a:t>
            </a:r>
            <a:endParaRPr lang="en-US" altLang="ko-KR" sz="1400" baseline="-250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525787" y="4223717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CC0000"/>
                </a:solidFill>
                <a:latin typeface="Times New Roman" pitchFamily="18" charset="0"/>
              </a:rPr>
              <a:t>x</a:t>
            </a:r>
            <a:endParaRPr lang="en-US" altLang="ko-KR" sz="1400" baseline="-250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741687" y="3952255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CC0000"/>
                </a:solidFill>
                <a:latin typeface="Times New Roman" pitchFamily="18" charset="0"/>
              </a:rPr>
              <a:t>x</a:t>
            </a:r>
            <a:endParaRPr lang="en-US" altLang="ko-KR" sz="1400" baseline="-2500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246512" y="3736355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390974" y="4079255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2743274" y="3447430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2311474" y="3015630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3749749" y="3880817"/>
            <a:ext cx="3603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3462412" y="3304555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3030612" y="3231530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2741687" y="2799730"/>
            <a:ext cx="3603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400">
                <a:solidFill>
                  <a:srgbClr val="0000FF"/>
                </a:solidFill>
                <a:latin typeface="Times New Roman" pitchFamily="18" charset="0"/>
              </a:rPr>
              <a:t>o</a:t>
            </a:r>
            <a:endParaRPr lang="en-US" altLang="ko-KR" sz="1400" baseline="-25000">
              <a:solidFill>
                <a:srgbClr val="0000FF"/>
              </a:solidFill>
              <a:latin typeface="Times New Roman" pitchFamily="18" charset="0"/>
            </a:endParaRP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/>
          </p:nvPr>
        </p:nvGraphicFramePr>
        <p:xfrm>
          <a:off x="4614937" y="3231530"/>
          <a:ext cx="741362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6" name="Equation" r:id="rId3" imgW="495000" imgH="228600" progId="Equation.DSMT4">
                  <p:embed/>
                </p:oleObj>
              </mc:Choice>
              <mc:Fallback>
                <p:oleObj name="Equation" r:id="rId3" imgW="495000" imgH="228600" progId="Equation.DSMT4">
                  <p:embed/>
                  <p:pic>
                    <p:nvPicPr>
                      <p:cNvPr id="26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937" y="3231530"/>
                        <a:ext cx="741362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Line 23"/>
          <p:cNvSpPr>
            <a:spLocks noChangeShapeType="1"/>
          </p:cNvSpPr>
          <p:nvPr/>
        </p:nvSpPr>
        <p:spPr bwMode="auto">
          <a:xfrm flipH="1">
            <a:off x="4038674" y="3447430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5" name="Object 24"/>
          <p:cNvGraphicFramePr>
            <a:graphicFrameLocks noChangeAspect="1"/>
          </p:cNvGraphicFramePr>
          <p:nvPr>
            <p:extLst/>
          </p:nvPr>
        </p:nvGraphicFramePr>
        <p:xfrm>
          <a:off x="1022424" y="3707780"/>
          <a:ext cx="760413" cy="341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7" name="Equation" r:id="rId5" imgW="507960" imgH="228600" progId="Equation.DSMT4">
                  <p:embed/>
                </p:oleObj>
              </mc:Choice>
              <mc:Fallback>
                <p:oleObj name="Equation" r:id="rId5" imgW="507960" imgH="228600" progId="Equation.DSMT4">
                  <p:embed/>
                  <p:pic>
                    <p:nvPicPr>
                      <p:cNvPr id="28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424" y="3707780"/>
                        <a:ext cx="760413" cy="341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Line 25"/>
          <p:cNvSpPr>
            <a:spLocks noChangeShapeType="1"/>
          </p:cNvSpPr>
          <p:nvPr/>
        </p:nvSpPr>
        <p:spPr bwMode="auto">
          <a:xfrm>
            <a:off x="1878087" y="3880817"/>
            <a:ext cx="5762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7" name="Object 28"/>
          <p:cNvGraphicFramePr>
            <a:graphicFrameLocks noChangeAspect="1"/>
          </p:cNvGraphicFramePr>
          <p:nvPr>
            <p:extLst/>
          </p:nvPr>
        </p:nvGraphicFramePr>
        <p:xfrm>
          <a:off x="6278637" y="3664917"/>
          <a:ext cx="210978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8" name="Equation" r:id="rId7" imgW="1409400" imgH="711000" progId="Equation.DSMT4">
                  <p:embed/>
                </p:oleObj>
              </mc:Choice>
              <mc:Fallback>
                <p:oleObj name="Equation" r:id="rId7" imgW="1409400" imgH="711000" progId="Equation.DSMT4">
                  <p:embed/>
                  <p:pic>
                    <p:nvPicPr>
                      <p:cNvPr id="3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637" y="3664917"/>
                        <a:ext cx="210978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Line 29"/>
          <p:cNvSpPr>
            <a:spLocks noChangeShapeType="1"/>
          </p:cNvSpPr>
          <p:nvPr/>
        </p:nvSpPr>
        <p:spPr bwMode="auto">
          <a:xfrm flipV="1">
            <a:off x="3462413" y="4239592"/>
            <a:ext cx="1592262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Text Box 30"/>
          <p:cNvSpPr txBox="1">
            <a:spLocks noChangeArrowheads="1"/>
          </p:cNvSpPr>
          <p:nvPr/>
        </p:nvSpPr>
        <p:spPr bwMode="auto">
          <a:xfrm>
            <a:off x="5127699" y="3988767"/>
            <a:ext cx="1439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>
                <a:latin typeface="Times New Roman" pitchFamily="18" charset="0"/>
              </a:rPr>
              <a:t>Hyperplane:</a:t>
            </a:r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1762149" y="4941168"/>
            <a:ext cx="5618163" cy="1655762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en-US" altLang="ko-KR" b="1" dirty="0">
                <a:solidFill>
                  <a:srgbClr val="008000"/>
                </a:solidFill>
                <a:latin typeface="Times New Roman" pitchFamily="18" charset="0"/>
              </a:rPr>
              <a:t>Classifier</a:t>
            </a:r>
          </a:p>
        </p:txBody>
      </p:sp>
      <p:graphicFrame>
        <p:nvGraphicFramePr>
          <p:cNvPr id="31" name="Object 32"/>
          <p:cNvGraphicFramePr>
            <a:graphicFrameLocks noChangeAspect="1"/>
          </p:cNvGraphicFramePr>
          <p:nvPr>
            <p:extLst/>
          </p:nvPr>
        </p:nvGraphicFramePr>
        <p:xfrm>
          <a:off x="2192362" y="5084043"/>
          <a:ext cx="4657725" cy="1404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9" name="Equation" r:id="rId9" imgW="3111480" imgH="939600" progId="Equation.DSMT4">
                  <p:embed/>
                </p:oleObj>
              </mc:Choice>
              <mc:Fallback>
                <p:oleObj name="Equation" r:id="rId9" imgW="3111480" imgH="939600" progId="Equation.DSMT4">
                  <p:embed/>
                  <p:pic>
                    <p:nvPicPr>
                      <p:cNvPr id="34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2362" y="5084043"/>
                        <a:ext cx="4657725" cy="1404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79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solidFill>
                  <a:srgbClr val="860020"/>
                </a:solidFill>
              </a:rPr>
              <a:t>2</a:t>
            </a:r>
            <a:r>
              <a:rPr lang="ko-KR" altLang="en-US" dirty="0">
                <a:solidFill>
                  <a:srgbClr val="860020"/>
                </a:solidFill>
              </a:rPr>
              <a:t>단계</a:t>
            </a:r>
            <a:r>
              <a:rPr lang="en-US" altLang="ko-KR" dirty="0">
                <a:solidFill>
                  <a:srgbClr val="860020"/>
                </a:solidFill>
              </a:rPr>
              <a:t>: </a:t>
            </a:r>
            <a:r>
              <a:rPr lang="ko-KR" altLang="en-US" dirty="0">
                <a:solidFill>
                  <a:srgbClr val="860020"/>
                </a:solidFill>
              </a:rPr>
              <a:t>분석에 적합한 데이터를 수집하라</a:t>
            </a:r>
            <a:endParaRPr lang="en-US" altLang="ko-KR" dirty="0">
              <a:solidFill>
                <a:srgbClr val="860020"/>
              </a:solidFill>
            </a:endParaRPr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r>
              <a:rPr lang="en-US" altLang="ko-KR" dirty="0" smtClean="0"/>
              <a:t>Garbage in, garbage out</a:t>
            </a:r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 smtClean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 smtClean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r>
              <a:rPr lang="en-US" altLang="ko-KR" dirty="0" smtClean="0"/>
              <a:t>The larger, the better</a:t>
            </a:r>
          </a:p>
          <a:p>
            <a:pPr marL="1047514" lvl="2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/>
          </a:p>
          <a:p>
            <a:pPr marL="1047514" lvl="2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 smtClean="0"/>
          </a:p>
          <a:p>
            <a:pPr marL="1047514" lvl="2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/>
          </a:p>
          <a:p>
            <a:pPr marL="1047514" lvl="2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 smtClean="0"/>
          </a:p>
          <a:p>
            <a:pPr marL="1047514" lvl="2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endParaRPr lang="en-US" altLang="ko-KR" dirty="0" smtClean="0"/>
          </a:p>
          <a:p>
            <a:pPr marL="625475" lvl="1" indent="-168275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804863" algn="l"/>
              </a:tabLst>
            </a:pPr>
            <a:r>
              <a:rPr lang="ko-KR" altLang="en-US" dirty="0"/>
              <a:t>데이터가 없다면 수집부터</a:t>
            </a:r>
            <a:r>
              <a:rPr lang="en-US" altLang="ko-KR" dirty="0"/>
              <a:t>, </a:t>
            </a:r>
            <a:r>
              <a:rPr lang="ko-KR" altLang="en-US" dirty="0"/>
              <a:t>수집을 하고 있다면 중앙 </a:t>
            </a:r>
            <a:r>
              <a:rPr lang="ko-KR" altLang="en-US" dirty="0" err="1"/>
              <a:t>집중식</a:t>
            </a:r>
            <a:r>
              <a:rPr lang="ko-KR" altLang="en-US" dirty="0"/>
              <a:t> 관리를</a:t>
            </a:r>
            <a:r>
              <a:rPr lang="en-US" altLang="ko-KR" dirty="0"/>
              <a:t>…</a:t>
            </a:r>
          </a:p>
          <a:p>
            <a:pPr marL="457200" lvl="1" indent="0">
              <a:lnSpc>
                <a:spcPct val="120000"/>
              </a:lnSpc>
              <a:buNone/>
              <a:tabLst>
                <a:tab pos="804863" algn="l"/>
              </a:tabLst>
            </a:pPr>
            <a:endParaRPr lang="en-US" altLang="ko-KR" dirty="0"/>
          </a:p>
          <a:p>
            <a:endParaRPr lang="ko-KR" altLang="en-US" dirty="0"/>
          </a:p>
        </p:txBody>
      </p:sp>
      <p:pic>
        <p:nvPicPr>
          <p:cNvPr id="31" name="Picture 2" descr="data analysis garbage in garbage ou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11" y="2030488"/>
            <a:ext cx="5826642" cy="181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046" y="4643872"/>
            <a:ext cx="4363631" cy="113268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455086"/>
            <a:ext cx="1978442" cy="151026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104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신용카드 연체 예측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6698704" cy="36069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3" y="5547768"/>
            <a:ext cx="2381250" cy="6810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87" y="5492579"/>
            <a:ext cx="3305175" cy="78105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7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신용카드 연체 예측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단변량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037" y="1742703"/>
            <a:ext cx="7010400" cy="10382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68" y="2997100"/>
            <a:ext cx="7119938" cy="302418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35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r>
              <a:rPr lang="en-US" altLang="ko-KR" dirty="0"/>
              <a:t>: </a:t>
            </a:r>
            <a:r>
              <a:rPr lang="ko-KR" altLang="en-US" dirty="0"/>
              <a:t>예시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신용카드 연체 예측</a:t>
            </a:r>
            <a:r>
              <a:rPr lang="en-US" altLang="ko-KR" dirty="0"/>
              <a:t>: </a:t>
            </a:r>
            <a:r>
              <a:rPr lang="ko-KR" altLang="en-US" dirty="0" err="1" smtClean="0"/>
              <a:t>다변량</a:t>
            </a:r>
            <a:r>
              <a:rPr lang="ko-KR" altLang="en-US" dirty="0" smtClean="0"/>
              <a:t>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028031"/>
            <a:ext cx="7429500" cy="3705225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7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다항 </a:t>
            </a:r>
            <a:r>
              <a:rPr lang="ko-KR" altLang="en-US" dirty="0" err="1" smtClean="0"/>
              <a:t>로지스틱</a:t>
            </a:r>
            <a:r>
              <a:rPr lang="ko-KR" altLang="en-US" dirty="0" smtClean="0"/>
              <a:t> 회귀분석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지금까지의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회귀분석은 이범주 </a:t>
            </a:r>
            <a:r>
              <a:rPr lang="ko-KR" altLang="en-US" dirty="0" smtClean="0"/>
              <a:t>분류</a:t>
            </a:r>
            <a:r>
              <a:rPr lang="en-US" altLang="ko-KR" baseline="30000" dirty="0" smtClean="0"/>
              <a:t>Binary classification</a:t>
            </a:r>
            <a:r>
              <a:rPr lang="ko-KR" altLang="en-US" dirty="0" smtClean="0"/>
              <a:t>를 </a:t>
            </a:r>
            <a:r>
              <a:rPr lang="ko-KR" altLang="en-US" dirty="0"/>
              <a:t>풀기 위한 방식임</a:t>
            </a:r>
            <a:endParaRPr lang="en-US" altLang="ko-KR" dirty="0"/>
          </a:p>
          <a:p>
            <a:pPr lvl="1"/>
            <a:r>
              <a:rPr lang="en-US" altLang="ko-KR" dirty="0"/>
              <a:t>Q) </a:t>
            </a:r>
            <a:r>
              <a:rPr lang="ko-KR" altLang="en-US" dirty="0"/>
              <a:t>범주가 </a:t>
            </a:r>
            <a:r>
              <a:rPr lang="en-US" altLang="ko-KR" dirty="0"/>
              <a:t>3</a:t>
            </a:r>
            <a:r>
              <a:rPr lang="ko-KR" altLang="en-US" dirty="0"/>
              <a:t>개 이상인 </a:t>
            </a:r>
            <a:r>
              <a:rPr lang="ko-KR" altLang="en-US" dirty="0" err="1"/>
              <a:t>다범주</a:t>
            </a:r>
            <a:r>
              <a:rPr lang="ko-KR" altLang="en-US" dirty="0"/>
              <a:t> 분류에는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회귀분석을 어떻게 적용할 수 있을까</a:t>
            </a:r>
            <a:r>
              <a:rPr lang="en-US" altLang="ko-KR" dirty="0"/>
              <a:t>?</a:t>
            </a:r>
          </a:p>
          <a:p>
            <a:endParaRPr lang="ko-KR" altLang="en-US" dirty="0"/>
          </a:p>
        </p:txBody>
      </p:sp>
      <p:pic>
        <p:nvPicPr>
          <p:cNvPr id="5" name="Picture 2" descr="multinomial logistic regression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056" y="1999781"/>
            <a:ext cx="5868360" cy="440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907704" y="6471338"/>
            <a:ext cx="54327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http://scikit-learn.org/stable/auto_examples/linear_model/plot_logistic_multinomial.html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77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endParaRPr lang="en-US" altLang="ko-KR" dirty="0"/>
          </a:p>
          <a:p>
            <a:pPr lvl="1"/>
            <a:r>
              <a:rPr lang="ko-KR" altLang="en-US" dirty="0" smtClean="0"/>
              <a:t>기준</a:t>
            </a:r>
            <a:r>
              <a:rPr lang="en-US" altLang="ko-KR" baseline="30000" dirty="0" smtClean="0"/>
              <a:t>Baseline</a:t>
            </a:r>
            <a:r>
              <a:rPr lang="ko-KR" altLang="en-US" dirty="0" smtClean="0"/>
              <a:t>이 </a:t>
            </a:r>
            <a:r>
              <a:rPr lang="ko-KR" altLang="en-US" dirty="0"/>
              <a:t>되는 범주를 설정하고 이 범주 대비 다른 범주가 발생할 로그 승산을 </a:t>
            </a:r>
            <a:r>
              <a:rPr lang="ko-KR" altLang="en-US" dirty="0" err="1"/>
              <a:t>회귀식으로</a:t>
            </a:r>
            <a:r>
              <a:rPr lang="ko-KR" altLang="en-US" dirty="0"/>
              <a:t> 추정</a:t>
            </a:r>
            <a:endParaRPr lang="en-US" altLang="ko-KR" dirty="0"/>
          </a:p>
          <a:p>
            <a:pPr lvl="1"/>
            <a:r>
              <a:rPr lang="ko-KR" altLang="en-US" dirty="0"/>
              <a:t>예시</a:t>
            </a:r>
            <a:r>
              <a:rPr lang="en-US" altLang="ko-KR" dirty="0"/>
              <a:t>) </a:t>
            </a:r>
            <a:r>
              <a:rPr lang="ko-KR" altLang="en-US" dirty="0"/>
              <a:t>범주가 </a:t>
            </a:r>
            <a:r>
              <a:rPr lang="en-US" altLang="ko-KR" dirty="0"/>
              <a:t>3</a:t>
            </a:r>
            <a:r>
              <a:rPr lang="ko-KR" altLang="en-US" dirty="0"/>
              <a:t>개인 분류 문제의 경우 아래 두 개의 </a:t>
            </a:r>
            <a:r>
              <a:rPr lang="ko-KR" altLang="en-US" dirty="0" err="1"/>
              <a:t>회귀식에</a:t>
            </a:r>
            <a:r>
              <a:rPr lang="ko-KR" altLang="en-US" dirty="0"/>
              <a:t> 대한 회귀 계수를 추정</a:t>
            </a:r>
            <a:endParaRPr lang="en-US" altLang="ko-KR" dirty="0"/>
          </a:p>
          <a:p>
            <a:pPr lvl="2"/>
            <a:r>
              <a:rPr lang="ko-KR" altLang="en-US" dirty="0"/>
              <a:t>범주 </a:t>
            </a:r>
            <a:r>
              <a:rPr lang="en-US" altLang="ko-KR" dirty="0"/>
              <a:t>3</a:t>
            </a:r>
            <a:r>
              <a:rPr lang="ko-KR" altLang="en-US" dirty="0"/>
              <a:t>대비 범주 </a:t>
            </a:r>
            <a:r>
              <a:rPr lang="en-US" altLang="ko-KR" dirty="0"/>
              <a:t>1</a:t>
            </a:r>
            <a:r>
              <a:rPr lang="ko-KR" altLang="en-US" dirty="0"/>
              <a:t>의 발생 확률에 대한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범주 </a:t>
            </a:r>
            <a:r>
              <a:rPr lang="en-US" altLang="ko-KR" dirty="0"/>
              <a:t>3 </a:t>
            </a:r>
            <a:r>
              <a:rPr lang="ko-KR" altLang="en-US" dirty="0"/>
              <a:t>대비 범주 </a:t>
            </a:r>
            <a:r>
              <a:rPr lang="en-US" altLang="ko-KR" dirty="0"/>
              <a:t>2</a:t>
            </a:r>
            <a:r>
              <a:rPr lang="ko-KR" altLang="en-US" dirty="0"/>
              <a:t>의 발생 확률에 대한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338136"/>
            <a:ext cx="7962923" cy="7582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94871"/>
            <a:ext cx="7962925" cy="758282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750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  <a:endParaRPr lang="en-US" altLang="ko-KR" dirty="0"/>
          </a:p>
          <a:p>
            <a:pPr lvl="1"/>
            <a:r>
              <a:rPr lang="ko-KR" altLang="en-US" dirty="0"/>
              <a:t>왜 범주는 </a:t>
            </a:r>
            <a:r>
              <a:rPr lang="en-US" altLang="ko-KR" dirty="0"/>
              <a:t>3</a:t>
            </a:r>
            <a:r>
              <a:rPr lang="ko-KR" altLang="en-US" dirty="0"/>
              <a:t>개인데 </a:t>
            </a:r>
            <a:r>
              <a:rPr lang="en-US" altLang="ko-KR" dirty="0"/>
              <a:t>2</a:t>
            </a:r>
            <a:r>
              <a:rPr lang="ko-KR" altLang="en-US" dirty="0"/>
              <a:t>개의 모형만 학습하는가</a:t>
            </a:r>
            <a:r>
              <a:rPr lang="en-US" altLang="ko-KR" dirty="0"/>
              <a:t>? (</a:t>
            </a:r>
            <a:r>
              <a:rPr lang="ko-KR" altLang="en-US" dirty="0"/>
              <a:t>일반화하면 </a:t>
            </a:r>
            <a:r>
              <a:rPr lang="en-US" altLang="ko-KR" dirty="0"/>
              <a:t>K</a:t>
            </a:r>
            <a:r>
              <a:rPr lang="ko-KR" altLang="en-US" dirty="0"/>
              <a:t>개의 범주가 있을 때</a:t>
            </a:r>
            <a:r>
              <a:rPr lang="en-US" altLang="ko-KR" dirty="0"/>
              <a:t>,     (K-1)</a:t>
            </a:r>
            <a:r>
              <a:rPr lang="ko-KR" altLang="en-US" dirty="0"/>
              <a:t>개의 모형만 학습하는 이유는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각 범주에 속할 확률의 합은 항상 </a:t>
            </a:r>
            <a:r>
              <a:rPr lang="en-US" altLang="ko-KR" dirty="0"/>
              <a:t>1</a:t>
            </a:r>
            <a:r>
              <a:rPr lang="ko-KR" altLang="en-US" dirty="0"/>
              <a:t>이므로 나머지 </a:t>
            </a:r>
            <a:r>
              <a:rPr lang="en-US" altLang="ko-KR" dirty="0"/>
              <a:t>K</a:t>
            </a:r>
            <a:r>
              <a:rPr lang="ko-KR" altLang="en-US" dirty="0"/>
              <a:t>번째 범주에 대한 확률은 자동으로 산출됨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212976"/>
            <a:ext cx="2321390" cy="7582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3212976"/>
            <a:ext cx="2321390" cy="75828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4365104"/>
            <a:ext cx="4879380" cy="3199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5078941"/>
            <a:ext cx="7051441" cy="42083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그림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9" y="5787811"/>
            <a:ext cx="3987284" cy="71755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13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다항 </a:t>
            </a:r>
            <a:r>
              <a:rPr lang="ko-KR" altLang="en-US" dirty="0" err="1"/>
              <a:t>로지스틱</a:t>
            </a:r>
            <a:r>
              <a:rPr lang="ko-KR" altLang="en-US" dirty="0"/>
              <a:t> 회귀분석에서의 회귀계수 분석</a:t>
            </a:r>
            <a:endParaRPr lang="en-US" altLang="ko-KR" dirty="0"/>
          </a:p>
          <a:p>
            <a:pPr lvl="1"/>
            <a:r>
              <a:rPr lang="ko-KR" altLang="en-US" dirty="0"/>
              <a:t>개별 모형에 대해서 회귀 계수와 이에 대한 </a:t>
            </a:r>
            <a:r>
              <a:rPr lang="ko-KR" altLang="en-US" dirty="0" err="1"/>
              <a:t>유의확률을</a:t>
            </a:r>
            <a:r>
              <a:rPr lang="ko-KR" altLang="en-US" dirty="0"/>
              <a:t> 산출할 수 있음</a:t>
            </a:r>
            <a:endParaRPr lang="en-US" altLang="ko-KR" dirty="0"/>
          </a:p>
          <a:p>
            <a:pPr lvl="2"/>
            <a:r>
              <a:rPr lang="en-US" altLang="ko-KR" dirty="0"/>
              <a:t>Total phenols, </a:t>
            </a:r>
            <a:r>
              <a:rPr lang="en-US" altLang="ko-KR" dirty="0" err="1"/>
              <a:t>Flavanoids</a:t>
            </a:r>
            <a:r>
              <a:rPr lang="en-US" altLang="ko-KR" dirty="0"/>
              <a:t>, </a:t>
            </a:r>
            <a:r>
              <a:rPr lang="en-US" altLang="ko-KR" dirty="0" err="1"/>
              <a:t>Monflavanoid</a:t>
            </a:r>
            <a:r>
              <a:rPr lang="en-US" altLang="ko-KR" dirty="0"/>
              <a:t> </a:t>
            </a:r>
            <a:r>
              <a:rPr lang="en-US" altLang="ko-KR" dirty="0" err="1"/>
              <a:t>penols</a:t>
            </a:r>
            <a:r>
              <a:rPr lang="en-US" altLang="ko-KR" dirty="0"/>
              <a:t>, Hue, OD280~ </a:t>
            </a:r>
            <a:r>
              <a:rPr lang="ko-KR" altLang="en-US" dirty="0"/>
              <a:t>변수는 </a:t>
            </a:r>
            <a:r>
              <a:rPr lang="en-US" altLang="ko-KR" dirty="0"/>
              <a:t>1 vs. 3, 2 vs. 3</a:t>
            </a:r>
            <a:r>
              <a:rPr lang="ko-KR" altLang="en-US" dirty="0"/>
              <a:t>에서 모두 유의미한 변수로 나타남</a:t>
            </a:r>
            <a:endParaRPr lang="en-US" altLang="ko-KR" dirty="0"/>
          </a:p>
          <a:p>
            <a:pPr lvl="2"/>
            <a:r>
              <a:rPr lang="en-US" altLang="ko-KR" dirty="0"/>
              <a:t>Ash., </a:t>
            </a:r>
            <a:r>
              <a:rPr lang="en-US" altLang="ko-KR" dirty="0" err="1"/>
              <a:t>Proanthocyanins</a:t>
            </a:r>
            <a:r>
              <a:rPr lang="en-US" altLang="ko-KR" dirty="0"/>
              <a:t> </a:t>
            </a:r>
            <a:r>
              <a:rPr lang="ko-KR" altLang="en-US" dirty="0"/>
              <a:t>변수는 범주 </a:t>
            </a:r>
            <a:r>
              <a:rPr lang="en-US" altLang="ko-KR" dirty="0"/>
              <a:t>1</a:t>
            </a:r>
            <a:r>
              <a:rPr lang="ko-KR" altLang="en-US" dirty="0"/>
              <a:t>과 </a:t>
            </a:r>
            <a:r>
              <a:rPr lang="en-US" altLang="ko-KR" dirty="0"/>
              <a:t>3</a:t>
            </a:r>
            <a:r>
              <a:rPr lang="ko-KR" altLang="en-US" dirty="0"/>
              <a:t>을 구분할 때는 유의미하지 않으나 </a:t>
            </a:r>
            <a:r>
              <a:rPr lang="en-US" altLang="ko-KR" dirty="0"/>
              <a:t>2</a:t>
            </a:r>
            <a:r>
              <a:rPr lang="ko-KR" altLang="en-US" dirty="0"/>
              <a:t>와 </a:t>
            </a:r>
            <a:r>
              <a:rPr lang="en-US" altLang="ko-KR" dirty="0"/>
              <a:t>3</a:t>
            </a:r>
            <a:r>
              <a:rPr lang="ko-KR" altLang="en-US" dirty="0"/>
              <a:t>을 구분할 때 매우 유의미함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070457"/>
              </p:ext>
            </p:extLst>
          </p:nvPr>
        </p:nvGraphicFramePr>
        <p:xfrm>
          <a:off x="1528909" y="3531698"/>
          <a:ext cx="6264696" cy="3136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워크시트" r:id="rId3" imgW="7020154" imgH="3514523" progId="Excel.Sheet.12">
                  <p:embed/>
                </p:oleObj>
              </mc:Choice>
              <mc:Fallback>
                <p:oleObj name="워크시트" r:id="rId3" imgW="7020154" imgH="3514523" progId="Excel.Sheet.12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8909" y="3531698"/>
                        <a:ext cx="6264696" cy="313659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>
          <a:xfrm>
            <a:off x="1528909" y="4503107"/>
            <a:ext cx="6264696" cy="19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8909" y="5674932"/>
            <a:ext cx="6264696" cy="1941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43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ko-KR" altLang="en-US" sz="2800" dirty="0" err="1" smtClean="0">
                <a:solidFill>
                  <a:srgbClr val="5353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머신러닝</a:t>
            </a:r>
            <a:r>
              <a:rPr lang="ko-KR" altLang="en-US" sz="2800" dirty="0" smtClean="0">
                <a:solidFill>
                  <a:srgbClr val="53535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Open Sans" panose="020B0606030504020204" pitchFamily="34" charset="0"/>
              </a:rPr>
              <a:t> 개요</a:t>
            </a:r>
            <a:endParaRPr lang="en-US" altLang="ko-KR" sz="2800" dirty="0">
              <a:solidFill>
                <a:srgbClr val="53535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Multivariate Linear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Logistic Regression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Decision Tree: CART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21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가지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알고리즘이 필요한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특정 알고리즘이 모든 상황에서 다른 알고리즘보다 우월하다는 결론을 내릴 수 없음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01"/>
          <a:stretch/>
        </p:blipFill>
        <p:spPr>
          <a:xfrm>
            <a:off x="979984" y="2091033"/>
            <a:ext cx="4923207" cy="4262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4" r="47501"/>
          <a:stretch/>
        </p:blipFill>
        <p:spPr>
          <a:xfrm>
            <a:off x="5903191" y="2091033"/>
            <a:ext cx="2584634" cy="223915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23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가지 </a:t>
            </a:r>
            <a:r>
              <a:rPr lang="ko-KR" altLang="en-US" dirty="0" err="1"/>
              <a:t>머신러닝</a:t>
            </a:r>
            <a:r>
              <a:rPr lang="ko-KR" altLang="en-US" dirty="0"/>
              <a:t> 알고리즘이 필요한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 err="1" smtClean="0"/>
              <a:t>머신러닝</a:t>
            </a:r>
            <a:r>
              <a:rPr lang="ko-KR" altLang="en-US" dirty="0" smtClean="0"/>
              <a:t> </a:t>
            </a:r>
            <a:r>
              <a:rPr lang="ko-KR" altLang="en-US" dirty="0"/>
              <a:t>알고리즘은 여러 가지가 존재</a:t>
            </a:r>
            <a:endParaRPr lang="en-US" altLang="ko-KR" dirty="0"/>
          </a:p>
          <a:p>
            <a:pPr lvl="1"/>
            <a:r>
              <a:rPr lang="ko-KR" altLang="en-US" dirty="0"/>
              <a:t>동일한 결과를 얻기 위한 다양한 길이 존재하기 </a:t>
            </a:r>
            <a:r>
              <a:rPr lang="ko-KR" altLang="en-US" dirty="0" smtClean="0"/>
              <a:t>때문</a:t>
            </a:r>
            <a:endParaRPr lang="ko-KR" altLang="en-US" dirty="0"/>
          </a:p>
        </p:txBody>
      </p:sp>
      <p:pic>
        <p:nvPicPr>
          <p:cNvPr id="5" name="Picture 2" descr="C:\Users\pskang\Desktop\DM for BI\Data Mining_IMG\1장\1.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7955" t="2177" r="18806" b="52841"/>
          <a:stretch>
            <a:fillRect/>
          </a:stretch>
        </p:blipFill>
        <p:spPr bwMode="auto">
          <a:xfrm>
            <a:off x="830732" y="2643961"/>
            <a:ext cx="3701613" cy="3060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C:\Users\pskang\Desktop\DM for BI\Data Mining_IMG\1장\1.1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27955" t="52557" r="18352" b="3359"/>
          <a:stretch>
            <a:fillRect/>
          </a:stretch>
        </p:blipFill>
        <p:spPr bwMode="auto">
          <a:xfrm>
            <a:off x="4678079" y="2643961"/>
            <a:ext cx="3809387" cy="306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/>
          <p:cNvSpPr txBox="1"/>
          <p:nvPr/>
        </p:nvSpPr>
        <p:spPr>
          <a:xfrm>
            <a:off x="974748" y="2098360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“Separate the riding mower buyers(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●</a:t>
            </a:r>
            <a:r>
              <a:rPr lang="en-US" altLang="ko-KR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from non-buyers(</a:t>
            </a:r>
            <a:r>
              <a:rPr lang="en-US" altLang="ko-KR" sz="20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○</a:t>
            </a:r>
            <a:r>
              <a:rPr lang="en-US" altLang="ko-KR" sz="2000" i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)”</a:t>
            </a:r>
            <a:endParaRPr lang="ko-KR" altLang="en-US" sz="2000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1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기반 문제 해결 절차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 smtClean="0">
                <a:solidFill>
                  <a:srgbClr val="860020"/>
                </a:solidFill>
              </a:rPr>
              <a:t>3</a:t>
            </a:r>
            <a:r>
              <a:rPr lang="ko-KR" altLang="en-US" dirty="0" smtClean="0">
                <a:solidFill>
                  <a:srgbClr val="860020"/>
                </a:solidFill>
              </a:rPr>
              <a:t>단계</a:t>
            </a:r>
            <a:r>
              <a:rPr lang="en-US" altLang="ko-KR" dirty="0">
                <a:solidFill>
                  <a:srgbClr val="860020"/>
                </a:solidFill>
              </a:rPr>
              <a:t>: </a:t>
            </a:r>
            <a:r>
              <a:rPr lang="ko-KR" altLang="en-US" dirty="0" smtClean="0">
                <a:solidFill>
                  <a:srgbClr val="860020"/>
                </a:solidFill>
              </a:rPr>
              <a:t>성급한 모델링 이전에 충분히 데이터를 탐색하라</a:t>
            </a:r>
            <a:endParaRPr lang="en-US" altLang="ko-KR" dirty="0">
              <a:solidFill>
                <a:srgbClr val="860020"/>
              </a:solidFill>
            </a:endParaRPr>
          </a:p>
          <a:p>
            <a:pPr lvl="1"/>
            <a:r>
              <a:rPr lang="ko-KR" altLang="en-US" dirty="0" smtClean="0"/>
              <a:t>데이터 시각화 툴 사용 권장</a:t>
            </a:r>
            <a:endParaRPr lang="ko-KR" altLang="en-US" dirty="0"/>
          </a:p>
        </p:txBody>
      </p:sp>
      <p:pic>
        <p:nvPicPr>
          <p:cNvPr id="41986" name="Picture 2" descr="ê´ë ¨ ì´ë¯¸ì§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29" y="2124357"/>
            <a:ext cx="7410086" cy="440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71129" y="6529797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Gill Sans MT" panose="020B0502020104020203" pitchFamily="34" charset="0"/>
                <a:hlinkClick r:id="rId3"/>
              </a:rPr>
              <a:t>https://devopedia.org/exploratory-data-analysis</a:t>
            </a:r>
            <a:endParaRPr lang="ko-KR" altLang="en-US" sz="1200" dirty="0">
              <a:latin typeface="Gill Sans MT" panose="020B0502020104020203" pitchFamily="34" charset="0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27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Decision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한 번에 하나씩의 </a:t>
            </a:r>
            <a:r>
              <a:rPr lang="ko-KR" altLang="en-US" dirty="0" err="1"/>
              <a:t>설명변수를</a:t>
            </a:r>
            <a:r>
              <a:rPr lang="ko-KR" altLang="en-US" dirty="0"/>
              <a:t> 사용하여 정확한 예측이 가능한 규칙들의 집합을 생성</a:t>
            </a:r>
            <a:endParaRPr lang="en-US" altLang="ko-KR" dirty="0"/>
          </a:p>
          <a:p>
            <a:pPr lvl="1"/>
            <a:r>
              <a:rPr lang="ko-KR" altLang="en-US" dirty="0"/>
              <a:t>최종 결과물은 나무를 뒤집어 놓은 형태인 규칙들의 집합</a:t>
            </a:r>
          </a:p>
          <a:p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1" y="2911610"/>
            <a:ext cx="4737745" cy="33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6063221" y="2916599"/>
            <a:ext cx="2376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 Bold" panose="020B0600000101010101" pitchFamily="50" charset="-127"/>
              </a:rPr>
              <a:t>규칙 예시</a:t>
            </a:r>
            <a:endParaRPr lang="en-US" altLang="ko-KR" sz="1600" u="sng" dirty="0" smtClean="0">
              <a:solidFill>
                <a:srgbClr val="0000FF"/>
              </a:solidFill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만일 내일 날씨가 맑고 습도가 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70% 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이하이면 아이는 밖에 나가서 놀 것이다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 Bold" panose="020B0600000101010101" pitchFamily="50" charset="-127"/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만일 내일 비가 오고 바람이 불면 아이는 밖에 나가 놀지 않을 것이다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.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90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52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07670" y="1109328"/>
            <a:ext cx="4771432" cy="5342279"/>
          </a:xfrm>
        </p:spPr>
        <p:txBody>
          <a:bodyPr/>
          <a:lstStyle/>
          <a:p>
            <a:r>
              <a:rPr lang="ko-KR" altLang="en-US" dirty="0" smtClean="0"/>
              <a:t>용어 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Parent node: </a:t>
            </a:r>
            <a:r>
              <a:rPr lang="ko-KR" altLang="en-US" dirty="0" smtClean="0"/>
              <a:t>분기 전 </a:t>
            </a:r>
            <a:r>
              <a:rPr lang="en-US" altLang="ko-KR" dirty="0" smtClean="0"/>
              <a:t>node</a:t>
            </a:r>
          </a:p>
          <a:p>
            <a:pPr lvl="1"/>
            <a:r>
              <a:rPr lang="en-US" altLang="ko-KR" dirty="0" smtClean="0"/>
              <a:t>Child node: </a:t>
            </a:r>
            <a:r>
              <a:rPr lang="ko-KR" altLang="en-US" dirty="0" smtClean="0"/>
              <a:t>분기 후 결과물 </a:t>
            </a:r>
            <a:r>
              <a:rPr lang="en-US" altLang="ko-KR" dirty="0" smtClean="0"/>
              <a:t>node</a:t>
            </a:r>
          </a:p>
          <a:p>
            <a:pPr lvl="1"/>
            <a:r>
              <a:rPr lang="en-US" altLang="ko-KR" dirty="0" smtClean="0"/>
              <a:t>Split criterion: </a:t>
            </a:r>
            <a:r>
              <a:rPr lang="ko-KR" altLang="en-US" dirty="0" smtClean="0"/>
              <a:t>특정 노드를 분기하기 위해 사용한 변수 및 기준 값</a:t>
            </a:r>
            <a:endParaRPr lang="en-US" altLang="ko-KR" dirty="0" smtClean="0"/>
          </a:p>
          <a:p>
            <a:pPr lvl="1"/>
            <a:r>
              <a:rPr lang="en-US" altLang="ko-KR" dirty="0"/>
              <a:t>Root node</a:t>
            </a:r>
            <a:r>
              <a:rPr lang="en-US" altLang="ko-KR" dirty="0" smtClean="0"/>
              <a:t>:</a:t>
            </a:r>
            <a:r>
              <a:rPr lang="en-US" altLang="ko-KR" dirty="0"/>
              <a:t> </a:t>
            </a:r>
            <a:r>
              <a:rPr lang="en-US" altLang="ko-KR" dirty="0" smtClean="0"/>
              <a:t>Child node</a:t>
            </a:r>
            <a:r>
              <a:rPr lang="ko-KR" altLang="en-US" dirty="0" smtClean="0"/>
              <a:t>만 존재하고 </a:t>
            </a:r>
            <a:r>
              <a:rPr lang="en-US" altLang="ko-KR" dirty="0" smtClean="0"/>
              <a:t>Parent node</a:t>
            </a:r>
            <a:r>
              <a:rPr lang="ko-KR" altLang="en-US" dirty="0" smtClean="0"/>
              <a:t>가 없는 </a:t>
            </a:r>
            <a:r>
              <a:rPr lang="en-US" altLang="ko-KR" dirty="0" smtClean="0"/>
              <a:t>node (Tree</a:t>
            </a:r>
            <a:r>
              <a:rPr lang="ko-KR" altLang="en-US" dirty="0" smtClean="0"/>
              <a:t>의 시작 노드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Leaf node: Parent node</a:t>
            </a:r>
            <a:r>
              <a:rPr lang="ko-KR" altLang="en-US" dirty="0" smtClean="0"/>
              <a:t>만 존재하고 </a:t>
            </a:r>
            <a:r>
              <a:rPr lang="en-US" altLang="ko-KR" dirty="0" smtClean="0"/>
              <a:t>Child node</a:t>
            </a:r>
            <a:r>
              <a:rPr lang="ko-KR" altLang="en-US" dirty="0" smtClean="0"/>
              <a:t>가 없는 </a:t>
            </a:r>
            <a:r>
              <a:rPr lang="en-US" altLang="ko-KR" dirty="0" smtClean="0"/>
              <a:t>node (</a:t>
            </a:r>
            <a:r>
              <a:rPr lang="ko-KR" altLang="en-US" dirty="0" smtClean="0"/>
              <a:t>더 이상 분기가 진행되지 않는 </a:t>
            </a:r>
            <a:r>
              <a:rPr lang="en-US" altLang="ko-KR" dirty="0" smtClean="0"/>
              <a:t>node)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6602795" y="1402373"/>
            <a:ext cx="720080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Root</a:t>
            </a:r>
            <a:endParaRPr kumimoji="0" lang="ko-KR" altLang="en-U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5615228" y="19997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7555295" y="1999725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095316" y="2598850"/>
            <a:ext cx="720080" cy="36004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5127792" y="25988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1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7062841" y="2599731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4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8136086" y="2598850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5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5606629" y="32147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2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6670491" y="3214716"/>
            <a:ext cx="720080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latin typeface="Gill Sans MT" panose="020B0502020104020203" pitchFamily="34" charset="0"/>
                <a:ea typeface="맑은 고딕" pitchFamily="50" charset="-127"/>
              </a:rPr>
              <a:t>Leaf 3</a:t>
            </a:r>
            <a:endParaRPr lang="ko-KR" altLang="en-US" sz="1200" dirty="0">
              <a:latin typeface="Gill Sans MT" panose="020B0502020104020203" pitchFamily="34" charset="0"/>
              <a:ea typeface="맑은 고딕" pitchFamily="50" charset="-127"/>
            </a:endParaRPr>
          </a:p>
        </p:txBody>
      </p:sp>
      <p:cxnSp>
        <p:nvCxnSpPr>
          <p:cNvPr id="14" name="꺾인 연결선 13"/>
          <p:cNvCxnSpPr>
            <a:stCxn id="5" idx="2"/>
            <a:endCxn id="6" idx="0"/>
          </p:cNvCxnSpPr>
          <p:nvPr/>
        </p:nvCxnSpPr>
        <p:spPr bwMode="auto">
          <a:xfrm rot="5400000">
            <a:off x="6350396" y="1387286"/>
            <a:ext cx="237312" cy="98756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꺾인 연결선 14"/>
          <p:cNvCxnSpPr>
            <a:stCxn id="5" idx="2"/>
            <a:endCxn id="7" idx="0"/>
          </p:cNvCxnSpPr>
          <p:nvPr/>
        </p:nvCxnSpPr>
        <p:spPr bwMode="auto">
          <a:xfrm rot="16200000" flipH="1">
            <a:off x="7320429" y="1404819"/>
            <a:ext cx="237312" cy="952500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꺾인 연결선 15"/>
          <p:cNvCxnSpPr>
            <a:stCxn id="6" idx="2"/>
            <a:endCxn id="9" idx="0"/>
          </p:cNvCxnSpPr>
          <p:nvPr/>
        </p:nvCxnSpPr>
        <p:spPr bwMode="auto">
          <a:xfrm rot="5400000">
            <a:off x="5612008" y="2235589"/>
            <a:ext cx="239085" cy="487436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꺾인 연결선 16"/>
          <p:cNvCxnSpPr>
            <a:stCxn id="6" idx="2"/>
            <a:endCxn id="8" idx="0"/>
          </p:cNvCxnSpPr>
          <p:nvPr/>
        </p:nvCxnSpPr>
        <p:spPr bwMode="auto">
          <a:xfrm rot="16200000" flipH="1">
            <a:off x="6095770" y="2239263"/>
            <a:ext cx="239085" cy="480088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꺾인 연결선 17"/>
          <p:cNvCxnSpPr>
            <a:stCxn id="7" idx="2"/>
            <a:endCxn id="10" idx="0"/>
          </p:cNvCxnSpPr>
          <p:nvPr/>
        </p:nvCxnSpPr>
        <p:spPr bwMode="auto">
          <a:xfrm rot="5400000">
            <a:off x="7549125" y="2233521"/>
            <a:ext cx="239966" cy="492454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꺾인 연결선 18"/>
          <p:cNvCxnSpPr>
            <a:stCxn id="7" idx="2"/>
            <a:endCxn id="11" idx="0"/>
          </p:cNvCxnSpPr>
          <p:nvPr/>
        </p:nvCxnSpPr>
        <p:spPr bwMode="auto">
          <a:xfrm rot="16200000" flipH="1">
            <a:off x="8086188" y="2188911"/>
            <a:ext cx="239085" cy="580791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꺾인 연결선 19"/>
          <p:cNvCxnSpPr>
            <a:stCxn id="8" idx="2"/>
            <a:endCxn id="12" idx="0"/>
          </p:cNvCxnSpPr>
          <p:nvPr/>
        </p:nvCxnSpPr>
        <p:spPr bwMode="auto">
          <a:xfrm rot="5400000">
            <a:off x="6083100" y="2842460"/>
            <a:ext cx="255826" cy="488687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꺾인 연결선 20"/>
          <p:cNvCxnSpPr>
            <a:stCxn id="8" idx="2"/>
            <a:endCxn id="13" idx="0"/>
          </p:cNvCxnSpPr>
          <p:nvPr/>
        </p:nvCxnSpPr>
        <p:spPr bwMode="auto">
          <a:xfrm rot="16200000" flipH="1">
            <a:off x="6615030" y="2799215"/>
            <a:ext cx="255826" cy="575175"/>
          </a:xfrm>
          <a:prstGeom prst="bentConnector3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91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213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Decision Tree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왜 의사결정나무인가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결과를 사람이 이해할 수 있는 규칙의 형태로 제공함</a:t>
            </a:r>
            <a:endParaRPr lang="en-US" altLang="ko-KR" dirty="0"/>
          </a:p>
          <a:p>
            <a:pPr lvl="1"/>
            <a:r>
              <a:rPr lang="ko-KR" altLang="en-US" dirty="0"/>
              <a:t>데이터의 사전 </a:t>
            </a:r>
            <a:r>
              <a:rPr lang="ko-KR" altLang="en-US" dirty="0" err="1"/>
              <a:t>전처리를</a:t>
            </a:r>
            <a:r>
              <a:rPr lang="ko-KR" altLang="en-US" dirty="0"/>
              <a:t> 최소화함 </a:t>
            </a:r>
            <a:r>
              <a:rPr lang="en-US" altLang="ko-KR" dirty="0"/>
              <a:t>(</a:t>
            </a:r>
            <a:r>
              <a:rPr lang="ko-KR" altLang="en-US" dirty="0"/>
              <a:t>정규화</a:t>
            </a:r>
            <a:r>
              <a:rPr lang="en-US" altLang="ko-KR" dirty="0"/>
              <a:t>/</a:t>
            </a:r>
            <a:r>
              <a:rPr lang="ko-KR" altLang="en-US" dirty="0" err="1"/>
              <a:t>결측치</a:t>
            </a:r>
            <a:r>
              <a:rPr lang="ko-KR" altLang="en-US" dirty="0"/>
              <a:t> 처리 등을 하지 않아도 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수치형</a:t>
            </a:r>
            <a:r>
              <a:rPr lang="ko-KR" altLang="en-US" dirty="0"/>
              <a:t> 변수와 범주형 변수를 함께 다룰 수 있음</a:t>
            </a:r>
            <a:endParaRPr lang="en-US" altLang="ko-KR" dirty="0"/>
          </a:p>
          <a:p>
            <a:pPr marL="358775" lvl="1" indent="0">
              <a:buNone/>
            </a:pP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/>
              <a:t>핵심 아이디어</a:t>
            </a:r>
            <a:r>
              <a:rPr lang="en-US" altLang="ko-KR" dirty="0"/>
              <a:t>: Key Ideas</a:t>
            </a:r>
          </a:p>
          <a:p>
            <a:pPr lvl="1"/>
            <a:r>
              <a:rPr lang="ko-KR" altLang="en-US" u="sng" dirty="0">
                <a:solidFill>
                  <a:srgbClr val="0000FF"/>
                </a:solidFill>
              </a:rPr>
              <a:t>재귀적 </a:t>
            </a:r>
            <a:r>
              <a:rPr lang="ko-KR" altLang="en-US" u="sng" dirty="0" smtClean="0">
                <a:solidFill>
                  <a:srgbClr val="0000FF"/>
                </a:solidFill>
              </a:rPr>
              <a:t>분기</a:t>
            </a:r>
            <a:r>
              <a:rPr lang="en-US" altLang="ko-KR" u="sng" dirty="0" smtClean="0">
                <a:solidFill>
                  <a:srgbClr val="0000FF"/>
                </a:solidFill>
              </a:rPr>
              <a:t>: Recursive </a:t>
            </a:r>
            <a:r>
              <a:rPr lang="en-US" altLang="ko-KR" u="sng" dirty="0">
                <a:solidFill>
                  <a:srgbClr val="0000FF"/>
                </a:solidFill>
              </a:rPr>
              <a:t>Partitioning</a:t>
            </a:r>
          </a:p>
          <a:p>
            <a:pPr lvl="2">
              <a:lnSpc>
                <a:spcPct val="150000"/>
              </a:lnSpc>
            </a:pPr>
            <a:r>
              <a:rPr lang="ko-KR" altLang="en-US" sz="1800" dirty="0"/>
              <a:t>입력 변수의 영역을 두 개로 구분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ym typeface="Wingdings" panose="05000000000000000000" pitchFamily="2" charset="2"/>
              </a:rPr>
              <a:t>구분하기 전보다 구분된 뒤에 각 영역의 순도</a:t>
            </a:r>
            <a:r>
              <a:rPr lang="en-US" altLang="ko-KR" sz="1800" dirty="0">
                <a:sym typeface="Wingdings" panose="05000000000000000000" pitchFamily="2" charset="2"/>
              </a:rPr>
              <a:t>(purity, homogeneity)</a:t>
            </a:r>
            <a:r>
              <a:rPr lang="ko-KR" altLang="en-US" sz="1800" dirty="0">
                <a:sym typeface="Wingdings" panose="05000000000000000000" pitchFamily="2" charset="2"/>
              </a:rPr>
              <a:t>가 증가하도록</a:t>
            </a:r>
            <a:endParaRPr lang="en-US" altLang="ko-KR" sz="1800" dirty="0"/>
          </a:p>
          <a:p>
            <a:pPr lvl="1"/>
            <a:r>
              <a:rPr lang="ko-KR" altLang="en-US" u="sng" dirty="0">
                <a:solidFill>
                  <a:srgbClr val="0000FF"/>
                </a:solidFill>
              </a:rPr>
              <a:t>가지치기</a:t>
            </a:r>
            <a:r>
              <a:rPr lang="en-US" altLang="ko-KR" u="sng" dirty="0">
                <a:solidFill>
                  <a:srgbClr val="0000FF"/>
                </a:solidFill>
              </a:rPr>
              <a:t>: Pruning the Tree</a:t>
            </a:r>
          </a:p>
          <a:p>
            <a:pPr lvl="2"/>
            <a:r>
              <a:rPr lang="ko-KR" altLang="en-US" sz="1800" dirty="0" err="1"/>
              <a:t>과적합을</a:t>
            </a:r>
            <a:r>
              <a:rPr lang="ko-KR" altLang="en-US" sz="1800" dirty="0"/>
              <a:t> 방지하기 위하여 너무 자세하게 구분된 영역을 통합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92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32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</a:t>
            </a:r>
            <a:r>
              <a:rPr lang="en-US" altLang="ko-KR" dirty="0" smtClean="0"/>
              <a:t>and Regression Tree: CART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4" y="1196752"/>
            <a:ext cx="2221156" cy="220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" y="3485011"/>
            <a:ext cx="2120654" cy="314096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2627784" y="1301887"/>
            <a:ext cx="6240597" cy="218312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Classification and Regression Tree (CART)</a:t>
            </a: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개별 변수의 영역을 반복적으로 분할함으로써 전체 영역에서의 규칙을 생성하는 지도학습 기법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Breiman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1984)</a:t>
            </a: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If-then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형식으로 표현되는 규칙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(rules)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을 생성함으로써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결과에 대한 예측과 함께 그 이유를 설명할 수 있는 장점이 있음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수치형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변수와 범주형 변수에 대한 동시 처리 가능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828" y="4423827"/>
            <a:ext cx="2894676" cy="208823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627784" y="3617803"/>
            <a:ext cx="3600000" cy="5400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재귀적 분기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(Recursive Partitioning)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338644" y="3619857"/>
            <a:ext cx="2520000" cy="54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가지치기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(Pruning)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627784" y="4329159"/>
            <a:ext cx="3600000" cy="2296819"/>
          </a:xfrm>
          <a:prstGeom prst="rect">
            <a:avLst/>
          </a:prstGeom>
          <a:ln w="95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특정 영역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부모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)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에 속하는 개체들을 하나의 기준 변수 값의 범위에 따라 분기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분기에 의해 새로 생성된 자식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동질성이 최대화 되도록 분기점 선택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불순도를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측정하는 기준으로는 범주형 변수에 대해서는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지니계수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수치형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변수에 대해서는 분산을 이용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93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464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Classification and Regression Tree: CART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04" y="1196752"/>
            <a:ext cx="2221156" cy="22025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6" y="3485011"/>
            <a:ext cx="2120654" cy="314096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627784" y="3617803"/>
            <a:ext cx="2520000" cy="5400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재귀적 분기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(Recursive Partitioning)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53628" y="3619857"/>
            <a:ext cx="3600000" cy="540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가지치기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(Pruning)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253628" y="4267929"/>
            <a:ext cx="3600000" cy="2296819"/>
          </a:xfrm>
          <a:prstGeom prst="rect">
            <a:avLst/>
          </a:prstGeom>
          <a:ln w="952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과적합</a:t>
            </a:r>
            <a:r>
              <a:rPr lang="en-US" altLang="ko-KR" sz="1400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Over-fitting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을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방지하기 위하여 하위 노드들을 상위 노드로 결합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Pre-pruning: Tree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를 생성하는 과정에서 최소 분기 기준을 이용하는 사전적 가지치기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6213" indent="-176213" algn="just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Post-pruning: Full-tree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생성 후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검증 데이터의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오분류율과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Tree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의 복잡도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말단 </a:t>
            </a: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노드의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수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)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등을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고려하는 사후적 가지치기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2627784" y="1301887"/>
            <a:ext cx="6240597" cy="2183123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Classification and Regression Tree (CART)</a:t>
            </a: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개별 변수의 영역을 반복적으로 분할함으로써 전체 영역에서의 규칙을 생성하는 지도학습 기법 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</a:t>
            </a:r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Breiman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1984)</a:t>
            </a: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If-then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형식으로 표현되는 규칙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(rules)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을 생성함으로써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결과에 대한 예측과 함께 그 이유를 설명할 수 있는 장점이 있음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1450" indent="-17145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ko-KR" altLang="en-US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수치형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변수와 범주형 변수에 대한 동시 처리 가능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941" y="4234702"/>
            <a:ext cx="2897567" cy="259228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03" y="4209535"/>
            <a:ext cx="3022112" cy="265316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94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90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CART: </a:t>
            </a:r>
            <a:r>
              <a:rPr lang="ko-KR" altLang="en-US" dirty="0" smtClean="0"/>
              <a:t>재귀적 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 err="1"/>
              <a:t>잔디깎기</a:t>
            </a:r>
            <a:r>
              <a:rPr lang="ko-KR" altLang="en-US" dirty="0"/>
              <a:t> 기계 구입 예측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24</a:t>
            </a:r>
            <a:r>
              <a:rPr lang="ko-KR" altLang="en-US" dirty="0"/>
              <a:t>개의 가정에 대해 </a:t>
            </a:r>
            <a:r>
              <a:rPr lang="ko-KR" altLang="en-US" dirty="0" err="1"/>
              <a:t>잔디깍기</a:t>
            </a:r>
            <a:r>
              <a:rPr lang="ko-KR" altLang="en-US" dirty="0"/>
              <a:t> 기계 구입 여부를 분류</a:t>
            </a:r>
            <a:endParaRPr lang="en-US" altLang="ko-KR" dirty="0"/>
          </a:p>
          <a:p>
            <a:pPr lvl="1"/>
            <a:r>
              <a:rPr lang="ko-KR" altLang="en-US" dirty="0"/>
              <a:t>설명변수</a:t>
            </a:r>
            <a:r>
              <a:rPr lang="en-US" altLang="ko-KR" dirty="0"/>
              <a:t>: </a:t>
            </a:r>
            <a:r>
              <a:rPr lang="ko-KR" altLang="en-US" dirty="0"/>
              <a:t>수입</a:t>
            </a:r>
            <a:r>
              <a:rPr lang="en-US" altLang="ko-KR" dirty="0"/>
              <a:t>(Income), </a:t>
            </a:r>
            <a:r>
              <a:rPr lang="ko-KR" altLang="en-US" dirty="0"/>
              <a:t>집의 크기</a:t>
            </a:r>
            <a:r>
              <a:rPr lang="en-US" altLang="ko-KR" dirty="0"/>
              <a:t>(Lot size)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95736"/>
            <a:ext cx="5737576" cy="3657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95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94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372706"/>
            <a:ext cx="5112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한 변수를 기준으로 하여 정렬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032134"/>
            <a:ext cx="51125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정렬 기준 변수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</a:t>
            </a:r>
            <a:r>
              <a:rPr lang="en-US" altLang="ko-KR" u="sng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lot size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323528" y="1268760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1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85" y="1263256"/>
            <a:ext cx="2126287" cy="518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5177284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직선 연결선 10"/>
          <p:cNvCxnSpPr/>
          <p:nvPr/>
        </p:nvCxnSpPr>
        <p:spPr bwMode="auto">
          <a:xfrm>
            <a:off x="1815520" y="4237714"/>
            <a:ext cx="3528392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96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19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불순도 </a:t>
            </a:r>
            <a:r>
              <a:rPr lang="ko-KR" altLang="en-US" dirty="0" smtClean="0"/>
              <a:t>지표</a:t>
            </a:r>
            <a:r>
              <a:rPr lang="en-US" altLang="ko-KR" dirty="0" smtClean="0"/>
              <a:t>: </a:t>
            </a:r>
            <a:r>
              <a:rPr lang="ko-KR" altLang="en-US" dirty="0"/>
              <a:t>지니 계수</a:t>
            </a:r>
            <a:r>
              <a:rPr lang="en-US" altLang="ko-KR" dirty="0"/>
              <a:t>(Gini Index)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</a:t>
            </a:r>
            <a:r>
              <a:rPr lang="ko-KR" altLang="en-US" dirty="0"/>
              <a:t>개의 레코드가 속하는 </a:t>
            </a:r>
            <a:r>
              <a:rPr lang="en-US" altLang="ko-KR" dirty="0"/>
              <a:t>A </a:t>
            </a:r>
            <a:r>
              <a:rPr lang="ko-KR" altLang="en-US" dirty="0"/>
              <a:t>영역에 대한 지니 계수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en-US" altLang="ko-KR" i="1" dirty="0" err="1"/>
              <a:t>p</a:t>
            </a:r>
            <a:r>
              <a:rPr lang="en-US" altLang="ko-KR" i="1" baseline="-25000" dirty="0" err="1"/>
              <a:t>k</a:t>
            </a:r>
            <a:r>
              <a:rPr lang="en-US" altLang="ko-KR" dirty="0"/>
              <a:t> = A</a:t>
            </a:r>
            <a:r>
              <a:rPr lang="ko-KR" altLang="en-US" dirty="0"/>
              <a:t>영역에 속한 레코드 중 </a:t>
            </a:r>
            <a:r>
              <a:rPr lang="en-US" altLang="ko-KR" dirty="0"/>
              <a:t>k </a:t>
            </a:r>
            <a:r>
              <a:rPr lang="ko-KR" altLang="en-US" dirty="0"/>
              <a:t>범주에 속하는 레코드의 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모든 레코드가 동일한 범주에 속할 경우 </a:t>
            </a:r>
            <a:r>
              <a:rPr lang="en-US" altLang="ko-KR" dirty="0"/>
              <a:t>I(A) = 0</a:t>
            </a:r>
          </a:p>
          <a:p>
            <a:pPr lvl="1"/>
            <a:r>
              <a:rPr lang="ko-KR" altLang="en-US" dirty="0"/>
              <a:t>두 개의 범주에 속하는 개체의 수가 동일할 경우 </a:t>
            </a:r>
            <a:r>
              <a:rPr lang="en-US" altLang="ko-KR" dirty="0"/>
              <a:t>I(A)=0.5</a:t>
            </a:r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/>
          </p:nvPr>
        </p:nvGraphicFramePr>
        <p:xfrm>
          <a:off x="3314700" y="1773238"/>
          <a:ext cx="2311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3" name="수식" r:id="rId3" imgW="1155600" imgH="291960" progId="Equation.3">
                  <p:embed/>
                </p:oleObj>
              </mc:Choice>
              <mc:Fallback>
                <p:oleObj name="수식" r:id="rId3" imgW="1155600" imgH="291960" progId="Equation.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14700" y="1773238"/>
                        <a:ext cx="2311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/>
          <p:cNvSpPr/>
          <p:nvPr/>
        </p:nvSpPr>
        <p:spPr bwMode="auto">
          <a:xfrm>
            <a:off x="1259832" y="3310069"/>
            <a:ext cx="1800000" cy="180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1459230" y="349010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855286" y="349010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179310" y="3495650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575366" y="349010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611630" y="385014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1999302" y="385014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2431350" y="3850141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783278" y="4354197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2323326" y="4354197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107302" y="4642229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575366" y="4822237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1675254" y="4786245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1459230" y="4506597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2035294" y="428218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2719382" y="4506597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755374" y="3742117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9283640"/>
              </p:ext>
            </p:extLst>
          </p:nvPr>
        </p:nvGraphicFramePr>
        <p:xfrm>
          <a:off x="3475254" y="3278889"/>
          <a:ext cx="3124200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4" name="수식" r:id="rId5" imgW="1562040" imgH="1002960" progId="Equation.3">
                  <p:embed/>
                </p:oleObj>
              </mc:Choice>
              <mc:Fallback>
                <p:oleObj name="수식" r:id="rId5" imgW="1562040" imgH="1002960" progId="Equation.3">
                  <p:embed/>
                  <p:pic>
                    <p:nvPicPr>
                      <p:cNvPr id="26" name="개체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5254" y="3278889"/>
                        <a:ext cx="3124200" cy="200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97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25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불순도 </a:t>
            </a:r>
            <a:r>
              <a:rPr lang="ko-KR" altLang="en-US" dirty="0" smtClean="0"/>
              <a:t>지표</a:t>
            </a:r>
            <a:r>
              <a:rPr lang="en-US" altLang="ko-KR" dirty="0" smtClean="0"/>
              <a:t>: </a:t>
            </a:r>
            <a:r>
              <a:rPr lang="ko-KR" altLang="en-US" dirty="0"/>
              <a:t>지니 계수</a:t>
            </a:r>
            <a:r>
              <a:rPr lang="en-US" altLang="ko-KR" dirty="0"/>
              <a:t>(Gini Index)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 이상의 영역에 대한 지니 계수</a:t>
            </a:r>
            <a:endParaRPr lang="en-US" altLang="ko-KR" dirty="0"/>
          </a:p>
          <a:p>
            <a:pPr lvl="1"/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r>
              <a:rPr lang="en-US" altLang="ko-KR" dirty="0" err="1"/>
              <a:t>R</a:t>
            </a:r>
            <a:r>
              <a:rPr lang="en-US" altLang="ko-KR" baseline="-25000" dirty="0" err="1"/>
              <a:t>i</a:t>
            </a:r>
            <a:r>
              <a:rPr lang="en-US" altLang="ko-KR" dirty="0"/>
              <a:t> = </a:t>
            </a:r>
            <a:r>
              <a:rPr lang="ko-KR" altLang="en-US" dirty="0"/>
              <a:t>분할 전 레코드 중 분할 후 </a:t>
            </a:r>
            <a:r>
              <a:rPr lang="en-US" altLang="ko-KR" dirty="0" err="1"/>
              <a:t>i</a:t>
            </a:r>
            <a:r>
              <a:rPr lang="ko-KR" altLang="en-US" dirty="0"/>
              <a:t>영역에 속하는 레코드의 비율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분기 후의 </a:t>
            </a:r>
            <a:r>
              <a:rPr lang="ko-KR" altLang="en-US" dirty="0">
                <a:solidFill>
                  <a:srgbClr val="0000FF"/>
                </a:solidFill>
              </a:rPr>
              <a:t>정보 </a:t>
            </a:r>
            <a:r>
              <a:rPr lang="ko-KR" altLang="en-US" dirty="0" smtClean="0">
                <a:solidFill>
                  <a:srgbClr val="0000FF"/>
                </a:solidFill>
              </a:rPr>
              <a:t>획득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Information gain</a:t>
            </a:r>
            <a:r>
              <a:rPr lang="en-US" altLang="ko-KR" dirty="0" smtClean="0"/>
              <a:t>: </a:t>
            </a:r>
            <a:r>
              <a:rPr lang="en-US" altLang="ko-KR" dirty="0"/>
              <a:t>0.47-0.34=0.13</a:t>
            </a:r>
          </a:p>
          <a:p>
            <a:endParaRPr lang="ko-KR" altLang="en-US" dirty="0"/>
          </a:p>
        </p:txBody>
      </p:sp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2186912"/>
              </p:ext>
            </p:extLst>
          </p:nvPr>
        </p:nvGraphicFramePr>
        <p:xfrm>
          <a:off x="2503401" y="1714543"/>
          <a:ext cx="3479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9" name="수식" r:id="rId3" imgW="1739880" imgH="291960" progId="Equation.3">
                  <p:embed/>
                </p:oleObj>
              </mc:Choice>
              <mc:Fallback>
                <p:oleObj name="수식" r:id="rId3" imgW="1739880" imgH="291960" progId="Equation.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03401" y="1714543"/>
                        <a:ext cx="3479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직사각형 24"/>
          <p:cNvSpPr/>
          <p:nvPr/>
        </p:nvSpPr>
        <p:spPr bwMode="auto">
          <a:xfrm>
            <a:off x="473807" y="3234847"/>
            <a:ext cx="1800000" cy="180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673205" y="341487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1069261" y="341487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1393285" y="3420428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789341" y="341487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825605" y="377491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1213277" y="377491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1645325" y="3774919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997253" y="4278975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1537301" y="4278975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1321277" y="4567007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1789341" y="4747015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889229" y="4711023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673205" y="4431375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1249269" y="4206967"/>
            <a:ext cx="108000" cy="108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933357" y="4431375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1969349" y="3666895"/>
            <a:ext cx="108000" cy="108000"/>
          </a:xfrm>
          <a:prstGeom prst="ellipse">
            <a:avLst/>
          </a:prstGeom>
          <a:solidFill>
            <a:schemeClr val="bg1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2" name="개체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086490"/>
              </p:ext>
            </p:extLst>
          </p:nvPr>
        </p:nvGraphicFramePr>
        <p:xfrm>
          <a:off x="2663738" y="3155447"/>
          <a:ext cx="6096000" cy="187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0" name="수식" r:id="rId5" imgW="3047760" imgH="939600" progId="Equation.3">
                  <p:embed/>
                </p:oleObj>
              </mc:Choice>
              <mc:Fallback>
                <p:oleObj name="수식" r:id="rId5" imgW="3047760" imgH="939600" progId="Equation.3">
                  <p:embed/>
                  <p:pic>
                    <p:nvPicPr>
                      <p:cNvPr id="25" name="개체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738" y="3155447"/>
                        <a:ext cx="6096000" cy="187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직선 연결선 42"/>
          <p:cNvCxnSpPr>
            <a:stCxn id="25" idx="1"/>
            <a:endCxn id="25" idx="3"/>
          </p:cNvCxnSpPr>
          <p:nvPr/>
        </p:nvCxnSpPr>
        <p:spPr bwMode="auto">
          <a:xfrm>
            <a:off x="473807" y="4134847"/>
            <a:ext cx="1800000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98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517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CART: </a:t>
            </a:r>
            <a:r>
              <a:rPr lang="ko-KR" altLang="en-US" dirty="0"/>
              <a:t>재귀적 분기</a:t>
            </a:r>
          </a:p>
        </p:txBody>
      </p:sp>
      <p:sp>
        <p:nvSpPr>
          <p:cNvPr id="5" name="직사각형 4"/>
          <p:cNvSpPr/>
          <p:nvPr/>
        </p:nvSpPr>
        <p:spPr bwMode="auto">
          <a:xfrm>
            <a:off x="1043688" y="1268760"/>
            <a:ext cx="5544536" cy="518457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5979" y="1372706"/>
            <a:ext cx="567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rgbClr val="C0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순차적으로 가능한 분기점에 대한 정보 획득 계산</a:t>
            </a:r>
            <a:endParaRPr lang="ko-KR" altLang="en-US" sz="2000" dirty="0">
              <a:solidFill>
                <a:srgbClr val="C0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032134"/>
            <a:ext cx="5400600" cy="435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첫 번째 후보 분기점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= 14.4 (0.5*(14.0+14.8))</a:t>
            </a: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Lot size &gt; 14.4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와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Lot size &lt; 14.4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인 두 영역으로 구분</a:t>
            </a: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174625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불순도</a:t>
            </a:r>
            <a:r>
              <a:rPr lang="en-US" altLang="ko-KR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impurity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계산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지니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계수</a:t>
            </a:r>
            <a:r>
              <a:rPr lang="en-US" altLang="ko-KR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Gini index</a:t>
            </a:r>
            <a:endParaRPr lang="en-US" altLang="ko-KR" baseline="300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분기 전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분기 후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endParaRPr lang="en-US" altLang="ko-KR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endParaRPr lang="en-US" altLang="ko-KR" sz="8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정보 </a:t>
            </a:r>
            <a:r>
              <a:rPr lang="ko-KR" altLang="en-US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획득</a:t>
            </a:r>
            <a:r>
              <a:rPr lang="en-US" altLang="ko-KR" baseline="30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Information gain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: </a:t>
            </a:r>
            <a:r>
              <a:rPr lang="en-US" altLang="ko-KR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0.50-0.48=0.02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185" y="1263256"/>
            <a:ext cx="2126287" cy="518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graphicFrame>
        <p:nvGraphicFramePr>
          <p:cNvPr id="9" name="개체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555131"/>
              </p:ext>
            </p:extLst>
          </p:nvPr>
        </p:nvGraphicFramePr>
        <p:xfrm>
          <a:off x="2117521" y="3842239"/>
          <a:ext cx="2208213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수식" r:id="rId4" imgW="1473120" imgH="469800" progId="Equation.3">
                  <p:embed/>
                </p:oleObj>
              </mc:Choice>
              <mc:Fallback>
                <p:oleObj name="수식" r:id="rId4" imgW="1473120" imgH="469800" progId="Equation.3">
                  <p:embed/>
                  <p:pic>
                    <p:nvPicPr>
                      <p:cNvPr id="3" name="개체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521" y="3842239"/>
                        <a:ext cx="2208213" cy="704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직사각형 9"/>
          <p:cNvSpPr/>
          <p:nvPr/>
        </p:nvSpPr>
        <p:spPr bwMode="auto">
          <a:xfrm>
            <a:off x="6690675" y="1260447"/>
            <a:ext cx="2126287" cy="5184000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auto">
          <a:xfrm>
            <a:off x="6690675" y="1681125"/>
            <a:ext cx="2129797" cy="0"/>
          </a:xfrm>
          <a:prstGeom prst="line">
            <a:avLst/>
          </a:prstGeom>
          <a:solidFill>
            <a:schemeClr val="bg1"/>
          </a:solidFill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323528" y="2022702"/>
            <a:ext cx="720000" cy="74160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 MT" panose="020B0502020104020203" pitchFamily="34" charset="0"/>
                <a:ea typeface="나눔스퀘어" panose="020B0600000101010101" pitchFamily="50" charset="-127"/>
              </a:rPr>
              <a:t>2</a:t>
            </a:r>
            <a:endParaRPr kumimoji="0" lang="ko-KR" altLang="en-US" sz="200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graphicFrame>
        <p:nvGraphicFramePr>
          <p:cNvPr id="13" name="개체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010503"/>
              </p:ext>
            </p:extLst>
          </p:nvPr>
        </p:nvGraphicFramePr>
        <p:xfrm>
          <a:off x="2123728" y="5029173"/>
          <a:ext cx="4267080" cy="799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6" imgW="2844720" imgH="533160" progId="Equation.DSMT4">
                  <p:embed/>
                </p:oleObj>
              </mc:Choice>
              <mc:Fallback>
                <p:oleObj name="Equation" r:id="rId6" imgW="2844720" imgH="533160" progId="Equation.DSMT4">
                  <p:embed/>
                  <p:pic>
                    <p:nvPicPr>
                      <p:cNvPr id="12" name="개체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23728" y="5029173"/>
                        <a:ext cx="4267080" cy="799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99</a:t>
            </a:fld>
            <a:r>
              <a:rPr lang="en-US" altLang="ko-KR" smtClean="0"/>
              <a:t>/129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70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40.008"/>
  <p:tag name="LATEXADDIN" val="\documentclass{article}\pagestyle{empty}&#10;\usepackage{amsmath}&#10;\usepackage{color}&#10;\begin{document}&#10;\begin{align*}&#10;y = \beta_0 + \beta_1 x_1 + \beta_2 x_2 \cdots + \beta_d x_d + {\color{red}\epsilon}&#10;\end{align*}&#10;\end{document}&#10;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\pagestyle{empty}&#10;\usepackage{amsmath}&#10;\usepackage{color}&#10;\begin{document}&#10;\begin{align*}&#10;\mathbf{y}&#10;\end{align*}&#10;\end{document}&#10;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9861"/>
  <p:tag name="ORIGINALWIDTH" val="70.49118"/>
  <p:tag name="LATEXADDIN" val="\documentclass{article}\pagestyle{empty}&#10;\usepackage{amsmath}&#10;\usepackage{color}&#10;\begin{document}&#10;\begin{align*}&#10;\mathbf{\hat{y}}&#10;\end{align*}&#10;\end{document}&#10;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\pagestyle{empty}&#10;\usepackage{amsmath}&#10;\usepackage{color}&#10;\begin{document}&#10;\begin{align*}&#10;\mathbf{X}&#10;\end{align*}&#10;\end{document}&#10;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80.24"/>
  <p:tag name="LATEXADDIN" val="\documentclass{article}\pagestyle{empty}&#10;\usepackage{amsmath}&#10;\usepackage{color}&#10;\begin{document}&#10;\begin{align*}&#10;\hat{\boldsymbol{\beta}}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\pagestyle{empty}&#10;\usepackage{amsmath}&#10;\usepackage{color}&#10;\begin{document}&#10;\begin{align*}&#10;=&#10;\end{align*}&#10;\end{document}&#10;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.99252"/>
  <p:tag name="ORIGINALWIDTH" val="60.74244"/>
  <p:tag name="LATEXADDIN" val="\documentclass{article}\pagestyle{empty}&#10;\usepackage{amsmath}&#10;\usepackage{color}&#10;\begin{document}&#10;\begin{align*}&#10;\times&#10;\end{align*}&#10;\end{document}&#10;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156.355"/>
  <p:tag name="LATEXADDIN" val="\documentclass{article}\pagestyle{empty}&#10;\usepackage{amsmath}&#10;\usepackage{color}&#10;\begin{document}&#10;\begin{align*}&#10;\hat{\boldsymbol{\beta}}:(d+1) \times 1~vector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274.75"/>
  <p:tag name="LATEXADDIN" val="\documentclass{article}\pagestyle{empty}&#10;\usepackage{amsmath}&#10;\usepackage{color}&#10;\begin{document}&#10;\begin{align*}&#10;\mathbf{X}:~n \times (d+1)~matrix,~\mathbf{y}:~n \times 1~vector \end{align*}&#10;\end{document}&#10;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1989.501"/>
  <p:tag name="LATEXADDIN" val="\documentclass{article}\pagestyle{empty}&#10;\usepackage{amsmath}&#10;\usepackage{color}&#10;\begin{document}&#10;\begin{align*}&#10;\min E(\mathbf{X}) = \frac{1}{2} \Big( \mathbf{y} - \mathbf{X}\hat{\boldsymbol{\beta}} \Big)^{T} \Big( \mathbf{y} - \mathbf{X}\hat{\boldsymbol{\beta}} \Big)&#10;\end{align*}&#10;\end{document}&#10;"/>
  <p:tag name="IGUANATEXSIZE" val="20"/>
  <p:tag name="IGUANATEXCURSOR" val="26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7.4616"/>
  <p:tag name="ORIGINALWIDTH" val="1805.774"/>
  <p:tag name="LATEXADDIN" val="\documentclass{article}\pagestyle{empty}&#10;\usepackage{amsmath}&#10;\usepackage{color}&#10;\begin{document}&#10;\begin{align*}&#10;\Rightarrow \frac{\partial E(\mathbf{X})}{\partial \hat{\boldsymbol{\beta}}} = - \mathbf{X}^{T} \Big( \mathbf{y} - \mathbf{X}\hat{\boldsymbol{\beta}} \Big) = 0&#10;\end{align*}&#10;\end{document}&#10;"/>
  <p:tag name="IGUANATEXSIZE" val="20"/>
  <p:tag name="IGUANATEXCURSOR" val="2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1270.341"/>
  <p:tag name="LATEXADDIN" val="\documentclass{article}\pagestyle{empty}&#10;\usepackage{amsmath}&#10;\usepackage{color}&#10;\begin{document}&#10;\begin{align*}&#10;\Rightarrow - \mathbf{X}^{T} \mathbf{y} +\mathbf{X}^{T}\mathbf{X} \hat{\boldsymbol{\beta}} = 0&#10;\end{align*}&#10;\end{document}&#10;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2186"/>
  <p:tag name="ORIGINALWIDTH" val="1088.114"/>
  <p:tag name="LATEXADDIN" val="\documentclass{article}\pagestyle{empty}&#10;\usepackage{amsmath}&#10;\usepackage{color}&#10;\begin{document}&#10;\begin{align*}&#10;\hat{\boldsymbol{\beta}} = \Big(\mathbf{X}^{T}\mathbf{X} \Big)^{-1} \mathbf{X}^{T} \mathbf{y}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9813"/>
  <p:tag name="ORIGINALWIDTH" val="1156.355"/>
  <p:tag name="LATEXADDIN" val="\documentclass{article}\pagestyle{empty}&#10;\usepackage{amsmath}&#10;\usepackage{color}&#10;\begin{document}&#10;\begin{align*}&#10;\hat{\boldsymbol{\beta}}:(d+1) \times 1~vector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1.2186"/>
  <p:tag name="ORIGINALWIDTH" val="1088.114"/>
  <p:tag name="LATEXADDIN" val="\documentclass{article}\pagestyle{empty}&#10;\usepackage{amsmath}&#10;\usepackage{color}&#10;\begin{document}&#10;\begin{align*}&#10;\hat{\boldsymbol{\beta}} = \Big(\mathbf{X}^{T}\mathbf{X} \Big)^{-1} \mathbf{X}^{T} \mathbf{y}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73.2283"/>
  <p:tag name="LATEXADDIN" val="\documentclass{article}\pagestyle{empty}&#10;\usepackage{amsmath}&#10;\usepackage{color}&#10;\begin{document}&#10;\begin{align*}&#10;\mathbf{X}^{T}&#10;\end{align*}&#10;\end{document}&#10;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0.24"/>
  <p:tag name="ORIGINALWIDTH" val="70.49118"/>
  <p:tag name="LATEXADDIN" val="\documentclass{article}\pagestyle{empty}&#10;\usepackage{amsmath}&#10;\usepackage{color}&#10;\begin{document}&#10;\begin{align*}&#10;\mathbf{y}&#10;\end{align*}&#10;\end{document}&#10;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3.982"/>
  <p:tag name="ORIGINALWIDTH" val="80.24"/>
  <p:tag name="LATEXADDIN" val="\documentclass{article}\pagestyle{empty}&#10;\usepackage{amsmath}&#10;\usepackage{color}&#10;\begin{document}&#10;\begin{align*}&#10;\hat{\boldsymbol{\beta}}&#10;\end{align*}&#10;\end{document}&#10;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24638"/>
  <p:tag name="ORIGINALWIDTH" val="83.23961"/>
  <p:tag name="LATEXADDIN" val="\documentclass{article}\pagestyle{empty}&#10;\usepackage{amsmath}&#10;\usepackage{color}&#10;\begin{document}&#10;\begin{align*}&#10;=&#10;\end{align*}&#10;\end{document}&#10;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\pagestyle{empty}&#10;\usepackage{amsmath}&#10;\usepackage{color}&#10;\begin{document}&#10;\begin{align*}&#10;\mathbf{X}&#10;\end{align*}&#10;\end{document}&#10;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173.2283"/>
  <p:tag name="LATEXADDIN" val="\documentclass{article}\pagestyle{empty}&#10;\usepackage{amsmath}&#10;\usepackage{color}&#10;\begin{document}&#10;\begin{align*}&#10;\mathbf{X}^{T}&#10;\end{align*}&#10;\end{document}&#10;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4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7.74276"/>
  <p:tag name="ORIGINALWIDTH" val="110.2362"/>
  <p:tag name="LATEXADDIN" val="\documentclass{article}\pagestyle{empty}&#10;\usepackage{amsmath}&#10;\usepackage{color}&#10;\begin{document}&#10;\begin{align*}&#10;^{-1}&#10;\end{align*}&#10;\end{document}&#10;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40.008"/>
  <p:tag name="LATEXADDIN" val="\documentclass{article}\pagestyle{empty}&#10;\usepackage{amsmath}&#10;\usepackage{color}&#10;\begin{document}&#10;\begin{align*}&#10;y = \beta_0 + \beta_1 x_1 + \beta_2 x_2 \cdots + \beta_d x_d + {\color{red}\epsilon}&#10;\end{align*}&#10;\end{document}&#10;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.7312"/>
  <p:tag name="ORIGINALWIDTH" val="2154.481"/>
  <p:tag name="LATEXADDIN" val="\documentclass{article}\pagestyle{empty}&#10;\usepackage{amsmath}&#10;\usepackage{color}&#10;\begin{document}&#10;\begin{align*}&#10;P(y=1) = {\color{blue}\hat{\beta_0}} + {\color{blue}\hat{\beta_1}} x_1 + {\color{blue}\hat{\beta_2}} x_2 \cdots + {\color{blue}\hat{\beta_d}} x_d&#10;\end{align*}&#10;\end{document}&#10;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219"/>
  <p:tag name="ORIGINALWIDTH" val="739.4075"/>
  <p:tag name="LATEXADDIN" val="\documentclass{article}\pagestyle{empty}&#10;\usepackage{amsmath}&#10;\usepackage{color}&#10;\begin{document}&#10;\[ Odds = \frac{p}{1-p} \]&#10;\end{document}&#10;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04.837"/>
  <p:tag name="LATEXADDIN" val="\documentclass{article}\pagestyle{empty}&#10;\usepackage{amsmath}&#10;\usepackage{color}&#10;\begin{document}&#10;\[ log(Odds) = log \Big( \frac{p}{1-p} \Big) \]&#10;\end{document}&#10;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998.125"/>
  <p:tag name="LATEXADDIN" val="\documentclass{article}\pagestyle{empty}&#10;\usepackage{amsmath}&#10;\usepackage{color}&#10;\begin{document}&#10;\begin{align*}&#10;log(Odds) = log \Big( \frac{p}{1-p} \Big) = {\color{blue}\hat{\beta_0}} + {\color{blue}\hat{\beta_1}} x_1 + {\color{blue}\hat{\beta_2}} x_2 \cdots + {\color{blue}\hat{\beta_d}} x_d&#10;\end{align*}&#10;\end{document}&#10;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1567.304"/>
  <p:tag name="LATEXADDIN" val="\documentclass{article}\pagestyle{empty}&#10;\usepackage{amsmath}&#10;\usepackage{color}&#10;\begin{document}&#10;\begin{align*}&#10;\frac{p}{1-p} = e^{{\color{blue}\hat{\beta_0}} + {\color{blue}\hat{\beta_1}} x_1 + {\color{blue}\hat{\beta_2}} x_2 \cdots + {\color{blue}\hat{\beta_d}} x_d}&#10;\end{align*}&#10;\end{document}&#10;"/>
  <p:tag name="IGUANATEXSIZE" val="20"/>
  <p:tag name="IGUANATEXCURSOR" val="26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2270.716"/>
  <p:tag name="LATEXADDIN" val="\documentclass{article}\pagestyle{empty}&#10;\usepackage{amsmath}&#10;\usepackage{color}&#10;\begin{document}&#10;\begin{align*}&#10;p = \frac{1}{1+ e^{-({{\color{blue}\hat{\beta_0}} + {\color{blue}\hat{\beta_1}} x_1 + {\color{blue}\hat{\beta_2}} x_2 \cdots + {\color{blue}\hat{\beta_d}} x_d})}} = \sigma(\mathbf{x} | \mathbf{\beta})&#10;\end{align*}&#10;\end{document}&#10;"/>
  <p:tag name="IGUANATEXSIZE" val="20"/>
  <p:tag name="IGUANATEXCURSOR" val="3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2.4859"/>
  <p:tag name="ORIGINALWIDTH" val="1940.008"/>
  <p:tag name="LATEXADDIN" val="\documentclass{article}\pagestyle{empty}&#10;\usepackage{amsmath}&#10;\usepackage{color}&#10;\begin{document}&#10;\begin{align*}&#10;y = \beta_0 + \beta_1 x_1 + \beta_2 x_2 \cdots + \beta_d x_d + {\color{red}\epsilon}&#10;\end{align*}&#10;\end{document}&#10;"/>
  <p:tag name="IGUANATEXSIZE" val="20"/>
  <p:tag name="IGUANATEXCURSOR" val="19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2161.98"/>
  <p:tag name="LATEXADDIN" val="\documentclass{article}\pagestyle{empty}&#10;\usepackage{amsmath}&#10;\usepackage{color}&#10;\begin{document}&#10;\[&#10;P(\mathbf{x}_i, y_i | \boldsymbol{\beta}) = &#10;\begin{cases}&#10;   \sigma(\mathbf{x}_i | \boldsymbol{\beta}), &amp; if ~~ y_i = 1 \\&#10;   1-\sigma(\mathbf{x}_i | \boldsymbol{\beta}), &amp; if ~~ y_i = 0&#10;\end{cases}&#10;\]&#10;\end{document}&#10;"/>
  <p:tag name="IGUANATEXSIZE" val="20"/>
  <p:tag name="IGUANATEXCURSOR" val="249"/>
  <p:tag name="TRANSPARENCY" val="True"/>
  <p:tag name="FILENAME" val=""/>
  <p:tag name="LATEXENGINEID" val="0"/>
  <p:tag name="TEMPFOLDER" val="c:\temp\"/>
  <p:tag name="LATEXFORMHEIGHT" val="312"/>
  <p:tag name="LATEXFORMWIDTH" val="516.7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185.227"/>
  <p:tag name="LATEXADDIN" val="\documentclass{article}\pagestyle{empty}&#10;\usepackage{amsmath}&#10;\usepackage{color}&#10;\begin{document}&#10;\[&#10;P(\mathbf{x}_i, y_i | \boldsymbol{\beta}) = \sigma(\mathbf{x}_i | \boldsymbol{\beta})^{y_i} (1-\sigma(\mathbf{x}_i | \boldsymbol{\beta}))^{1-y_i}&#10;\]&#10;\end{document}&#10;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516.7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3259.093"/>
  <p:tag name="LATEXADDIN" val="\documentclass{article}\pagestyle{empty}&#10;\usepackage{amsmath}&#10;\usepackage{color}&#10;\begin{document}&#10;\[&#10;L(\mathbf{X}, \mathbf{y} | \boldsymbol{\beta}) = \prod_{i=1}^{N}&#10;P(\mathbf{x}_i, y_i | \boldsymbol{\beta}) = \prod_{i=1}^{N}&#10; \sigma(\mathbf{x}_i | \boldsymbol{\beta})^{y_i} (1-\sigma(\mathbf{x}_i | \boldsymbol{\beta}))^{1-y_i}&#10;\]&#10;\end{document}&#10;"/>
  <p:tag name="IGUANATEXSIZE" val="20"/>
  <p:tag name="IGUANATEXCURSOR" val="297"/>
  <p:tag name="TRANSPARENCY" val="True"/>
  <p:tag name="FILENAME" val=""/>
  <p:tag name="LATEXENGINEID" val="0"/>
  <p:tag name="TEMPFOLDER" val="c:\temp\"/>
  <p:tag name="LATEXFORMHEIGHT" val="312"/>
  <p:tag name="LATEXFORMWIDTH" val="516.7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2.9547"/>
  <p:tag name="ORIGINALWIDTH" val="3513.311"/>
  <p:tag name="LATEXADDIN" val="\documentclass{article}\pagestyle{empty}&#10;\usepackage{amsmath}&#10;\usepackage{color}&#10;\begin{document}&#10;\[&#10;\log L(\mathbf{X}, \mathbf{y} | \boldsymbol{\beta}) = \sum_{i=1}^{N}&#10; \Big( y_i \log \big( \sigma(\mathbf{x}_i | \boldsymbol{\beta}) \big) + (1-y_i) \log (1-\sigma(\mathbf{x}_i | \boldsymbol{\beta})) \Big)&#10;\]&#10;\end{document}&#10;"/>
  <p:tag name="IGUANATEXSIZE" val="20"/>
  <p:tag name="IGUANATEXCURSOR" val="251"/>
  <p:tag name="TRANSPARENCY" val="True"/>
  <p:tag name="FILENAME" val=""/>
  <p:tag name="LATEXENGINEID" val="0"/>
  <p:tag name="TEMPFOLDER" val="c:\temp\"/>
  <p:tag name="LATEXFORMHEIGHT" val="312"/>
  <p:tag name="LATEXFORMWIDTH" val="516.7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.4646"/>
  <p:tag name="ORIGINALWIDTH" val="2159.73"/>
  <p:tag name="LATEXADDIN" val="\documentclass{article}\pagestyle{empty}&#10;\usepackage{amsmath}&#10;\usepackage{color}&#10;\begin{document}&#10;\begin{align*}&#10;P(y=1) = \frac{1}{1+ e^{-({{\color{blue}\hat{\beta_0}} + {\color{blue}\hat{\beta_1}} x_1 + {\color{blue}\hat{\beta_2}} x_2 \cdots + {\color{blue}\hat{\beta_d}} x_d})}}&#10;\end{align*}&#10;\end{document}&#10;"/>
  <p:tag name="IGUANATEXSIZE" val="20"/>
  <p:tag name="IGUANATEXCURSOR" val="11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998.125"/>
  <p:tag name="LATEXADDIN" val="\documentclass{article}\pagestyle{empty}&#10;\usepackage{amsmath}&#10;\usepackage{color}&#10;\begin{document}&#10;\begin{align*}&#10;log(Odds) = log \Big( \frac{p}{1-p} \Big) = {\color{blue}\hat{\beta_0}} + {\color{blue}\hat{\beta_1}} x_1 + {\color{blue}\hat{\beta_2}} x_2 \cdots + {\color{blue}\hat{\beta_d}} x_d&#10;\end{align*}&#10;\end{document}&#10;"/>
  <p:tag name="IGUANATEXSIZE" val="20"/>
  <p:tag name="IGUANATEXCURSOR" val="2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1742.782"/>
  <p:tag name="LATEXADDIN" val="\documentclass{article}\pagestyle{empty}&#10;\usepackage{amsmath}&#10;\usepackage{color}&#10;\begin{document}&#10;\begin{align*}&#10;p = \frac{1}{1+ e^{-({{\color{blue}\hat{\beta_0}} + {\color{blue}\hat{\beta_1}} x_1 + {\color{blue}\hat{\beta_2}} x_2 \cdots + {\color{blue}\hat{\beta_d}} x_d})}}&#10;\end{align*}&#10;\end{document}&#10;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9.2088"/>
  <p:tag name="ORIGINALWIDTH" val="3043.12"/>
  <p:tag name="LATEXADDIN" val="\documentclass{article}\pagestyle{empty}&#10;\usepackage{amsmath}&#10;\usepackage{color}&#10;\begin{document}&#10;\begin{align*}&#10;\frac{odds({\color{red}x_1+1},\cdots,x_d)}{odds(x_1,\cdots,x_d)} = \frac{e^{\hat{\beta}_0+\hat{\beta_1}({\color{red}x_1+1})+\hat{\beta_2}x_2 + \cdots +\hat{\beta_d}x_d}}{e^{\hat{\beta}_0+\hat{\beta_1}x_1+\hat{\beta_2}x_2 + \cdots +\hat{\beta_d}x_d}} = e^{\hat{\beta_1}}&#10;\end{align*}&#10;\end{document}&#10;"/>
  <p:tag name="IGUANATEXSIZE" val="20"/>
  <p:tag name="IGUANATEXCURSOR" val="3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8.9689"/>
  <p:tag name="ORIGINALWIDTH" val="1567.304"/>
  <p:tag name="LATEXADDIN" val="\documentclass{article}\pagestyle{empty}&#10;\usepackage{amsmath}&#10;\usepackage{color}&#10;\begin{document}&#10;\begin{align*}&#10;\frac{p}{1-p} = e^{\hat{\beta_0} + \hat{\beta_1} x_1 + \hat{\beta_2} x_2 \cdots + \hat{\beta_d} x_d}&#10;\end{align*}&#10;\end{document}&#10;"/>
  <p:tag name="IGUANATEXSIZE" val="20"/>
  <p:tag name="IGUANATEXCURSOR" val="2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733.033"/>
  <p:tag name="LATEXADDIN" val="\documentclass{article}\pagestyle{empty}&#10;\usepackage{amsmath}&#10;\usepackage{color}&#10;\begin{document}&#10;\begin{align*}&#10;\hat{y} = {\color{blue}\hat{\beta_0}} + {\color{blue}\hat{\beta_1}} x_1 + {\color{blue}\hat{\beta_2}} x_2 \cdots + {\color{blue}\hat{\beta_d}} x_d&#10;\end{align*}&#10;\end{document}&#10;"/>
  <p:tag name="IGUANATEXSIZE" val="20"/>
  <p:tag name="IGUANATEXCURSOR" val="2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1742.782"/>
  <p:tag name="LATEXADDIN" val="\documentclass{article}\pagestyle{empty}&#10;\usepackage{amsmath}&#10;\usepackage{color}&#10;\begin{document}&#10;\begin{align*}&#10;p = \frac{1}{1+ e^{-({{\color{blue}\hat{\beta_0}} + {\color{blue}\hat{\beta_1}} x_1 + {\color{blue}\hat{\beta_2}} x_2 \cdots + {\color{blue}\hat{\beta_d}} x_d})}}&#10;\end{align*}&#10;\end{document}&#10;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3079.115"/>
  <p:tag name="LATEXADDIN" val="\documentclass{article}\pagestyle{empty}&#10;\usepackage{amsmath}&#10;\usepackage{color}&#10;\begin{document}&#10;\begin{align*}&#10;log \Big( \frac{p(y=1)}{p(y=3)} \Big) = {\color{blue}\hat{\beta_{10}}} + {\color{blue}\hat{\beta_{11}}} x_1 + {\color{blue}\hat{\beta_{12}}} x_2 \cdots + {\color{blue}\hat{\beta_{1d}}} x_d = \boldsymbol{\beta}_{1 \cdot}^T \mathbf{x}&#10;\end{align*}&#10;\end{document}&#10;"/>
  <p:tag name="IGUANATEXSIZE" val="20"/>
  <p:tag name="IGUANATEXCURSOR" val="3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3079.115"/>
  <p:tag name="LATEXADDIN" val="\documentclass{article}\pagestyle{empty}&#10;\usepackage{amsmath}&#10;\usepackage{color}&#10;\begin{document}&#10;\begin{align*}&#10;log \Big( \frac{p(y=2)}{p(y=3)} \Big) = {\color{blue}\hat{\beta_{20}}} + {\color{blue}\hat{\beta_{21}}} x_1 + {\color{blue}\hat{\beta_{22}}} x_2 \cdots + {\color{blue}\hat{\beta_{2d}}} x_d = \boldsymbol{\beta}_{2 \cdot}^T \mathbf{x}&#10;\end{align*}&#10;\end{document}&#10;"/>
  <p:tag name="IGUANATEXSIZE" val="20"/>
  <p:tag name="IGUANATEXCURSOR" val="3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897.6378"/>
  <p:tag name="LATEXADDIN" val="\documentclass{article}\pagestyle{empty}&#10;\usepackage{amsmath}&#10;\usepackage{color}&#10;\begin{document}&#10;\begin{align*}&#10;\frac{p(y=1)}{p(y=3)} = e^{\boldsymbol{\beta}_{1 \cdot}^T \mathbf{x}}&#10;\end{align*}&#10;\end{document}&#10;"/>
  <p:tag name="IGUANATEXSIZE" val="20"/>
  <p:tag name="IGUANATEXCURSOR" val="1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897.6378"/>
  <p:tag name="LATEXADDIN" val="\documentclass{article}\pagestyle{empty}&#10;\usepackage{amsmath}&#10;\usepackage{color}&#10;\begin{document}&#10;\begin{align*}&#10;\frac{p(y=2)}{p(y=3)} = e^{\boldsymbol{\beta}_{2 \cdot}^T \mathbf{x}}&#10;\end{align*}&#10;\end{document}&#10;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886.764"/>
  <p:tag name="LATEXADDIN" val="\documentclass{article}\pagestyle{empty}&#10;\usepackage{amsmath}&#10;\usepackage{color}&#10;\begin{document}&#10;\begin{align*}&#10;p(y=1) + p(y=2) + p(y=3) = 1&#10;\end{align*}&#10;\end{document}&#10;"/>
  <p:tag name="IGUANATEXSIZE" val="20"/>
  <p:tag name="IGUANATEXCURSOR" val="1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2.7297"/>
  <p:tag name="ORIGINALWIDTH" val="2726.659"/>
  <p:tag name="LATEXADDIN" val="\documentclass{article}\pagestyle{empty}&#10;\usepackage{amsmath}&#10;\usepackage{color}&#10;\begin{document}&#10;\begin{align*}&#10;p(y=3) \times e^{\boldsymbol{\beta}_{1 \cdot}^T \mathbf{x}} + p(y=3) \times e^{\boldsymbol{\beta}_{2 \cdot}^T \mathbf{x}} + p(y=3) = 1&#10;\end{align*}&#10;\end{document}&#10;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7.4653"/>
  <p:tag name="ORIGINALWIDTH" val="1541.807"/>
  <p:tag name="LATEXADDIN" val="\documentclass{article}\pagestyle{empty}&#10;\usepackage{amsmath}&#10;\usepackage{color}&#10;\begin{document}&#10;\begin{align*}&#10;p(y=3) = \frac{1}{1 + e^{\boldsymbol{\beta}_{1 \cdot}^T \mathbf{x}} + e^{\boldsymbol{\beta}_{2 \cdot}^T \mathbf{x}}}&#10;\end{align*}&#10;\end{document}&#10;"/>
  <p:tag name="IGUANATEXSIZE" val="20"/>
  <p:tag name="IGUANATEXCURSOR" val="2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073"/>
  <p:tag name="ORIGINALWIDTH" val="1016.123"/>
  <p:tag name="LATEXADDIN" val="\documentclass{article}\pagestyle{empty}&#10;\usepackage{amsmath}&#10;\usepackage{color}&#10;\begin{document}&#10;\begin{align*}&#10;\min \frac{1}{2} \sum_{i=1}^{n} (y_i - \hat{y}_i )^2&#10;\end{align*}&#10;\end{document}&#10;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344.957"/>
  <p:tag name="LATEXADDIN" val="\documentclass{article}\pagestyle{empty}&#10;\usepackage{amsmath}&#10;\usepackage{color}&#10;\begin{document}&#10;\begin{align*}&#10;= \frac{1}{2} \big( y_i - ( \hat{\beta}_0 + \hat{\beta}_1 x_{i1} + \hat{\beta}_2 x_{i2} \cdots + \hat{\beta}_d x_{id}) \big)^2&#10;\end{align*}&#10;\end{document}&#10;"/>
  <p:tag name="IGUANATEXSIZE" val="20"/>
  <p:tag name="IGUANATEXCURSOR" val="2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2274.75"/>
  <p:tag name="LATEXADDIN" val="\documentclass{article}\pagestyle{empty}&#10;\usepackage{amsmath}&#10;\usepackage{color}&#10;\begin{document}&#10;\begin{align*}&#10;\mathbf{X}:~n \times (d+1)~matrix,~\mathbf{y}:~n \times 1~vector \end{align*}&#10;\end{document}&#10;"/>
  <p:tag name="IGUANATEXSIZE" val="20"/>
  <p:tag name="IGUANATEXCURSOR" val="17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100.4874"/>
  <p:tag name="LATEXADDIN" val="\documentclass{article}\pagestyle{empty}&#10;\usepackage{amsmath}&#10;\usepackage{color}&#10;\begin{document}&#10;\begin{align*}&#10;\mathbf{X}&#10;\end{align*}&#10;\end{document}&#10;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pskang_0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kang_01" id="{CAEAD015-586A-4DF6-B1A9-38C3EA691515}" vid="{2CF1C5AD-DD88-4E63-87A3-9BAFA90CE58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pskang_01</Template>
  <TotalTime>1927</TotalTime>
  <Words>5128</Words>
  <Application>Microsoft Office PowerPoint</Application>
  <PresentationFormat>화면 슬라이드 쇼(4:3)</PresentationFormat>
  <Paragraphs>1115</Paragraphs>
  <Slides>129</Slides>
  <Notes>0</Notes>
  <HiddenSlides>0</HiddenSlides>
  <MMClips>1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6</vt:i4>
      </vt:variant>
      <vt:variant>
        <vt:lpstr>슬라이드 제목</vt:lpstr>
      </vt:variant>
      <vt:variant>
        <vt:i4>129</vt:i4>
      </vt:variant>
    </vt:vector>
  </HeadingPairs>
  <TitlesOfParts>
    <vt:vector size="150" baseType="lpstr">
      <vt:lpstr>Open Sans</vt:lpstr>
      <vt:lpstr>굴림</vt:lpstr>
      <vt:lpstr>다음_Regular</vt:lpstr>
      <vt:lpstr>돋움</vt:lpstr>
      <vt:lpstr>Arial</vt:lpstr>
      <vt:lpstr>Calibri</vt:lpstr>
      <vt:lpstr>Cambria Math</vt:lpstr>
      <vt:lpstr>Corbel</vt:lpstr>
      <vt:lpstr>Gill Sans MT</vt:lpstr>
      <vt:lpstr>Times New Roman</vt:lpstr>
      <vt:lpstr>Wingdings</vt:lpstr>
      <vt:lpstr>나눔스퀘어</vt:lpstr>
      <vt:lpstr>나눔스퀘어 Bold</vt:lpstr>
      <vt:lpstr>맑은 고딕</vt:lpstr>
      <vt:lpstr>pskang_01</vt:lpstr>
      <vt:lpstr>Equation</vt:lpstr>
      <vt:lpstr>Document</vt:lpstr>
      <vt:lpstr>Chart</vt:lpstr>
      <vt:lpstr>수식</vt:lpstr>
      <vt:lpstr>STATISTICA Graph</vt:lpstr>
      <vt:lpstr>워크시트</vt:lpstr>
      <vt:lpstr>PowerPoint 프레젠테이션</vt:lpstr>
      <vt:lpstr>PowerPoint 프레젠테이션</vt:lpstr>
      <vt:lpstr>데이터 기반 의사결정</vt:lpstr>
      <vt:lpstr>데이터 기반 의사결정</vt:lpstr>
      <vt:lpstr>데이터 기반 의사결정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데이터 기반 문제 해결 절차</vt:lpstr>
      <vt:lpstr>머신 러닝: Machine Learning</vt:lpstr>
      <vt:lpstr>머신 러닝의 종류</vt:lpstr>
      <vt:lpstr>머신 러닝의 종류</vt:lpstr>
      <vt:lpstr>머신 러닝의 종류</vt:lpstr>
      <vt:lpstr>머신 러닝의 종류</vt:lpstr>
      <vt:lpstr>머신 러닝의 종류</vt:lpstr>
      <vt:lpstr>머신 러닝의 종류</vt:lpstr>
      <vt:lpstr>머신 러닝의 종류</vt:lpstr>
      <vt:lpstr>머신 러닝의 종류</vt:lpstr>
      <vt:lpstr>PowerPoint 프레젠테이션</vt:lpstr>
      <vt:lpstr>회귀 분석: Regression Analysis</vt:lpstr>
      <vt:lpstr>다중 선형 회귀 모형: Multivariate Linear Regression</vt:lpstr>
      <vt:lpstr>다중 선형 회귀 모형: Multivariate Linear Regression</vt:lpstr>
      <vt:lpstr>다중 선형 회귀 모형: Multivariate Linear Regression</vt:lpstr>
      <vt:lpstr>다중 선형 회귀 모형: 회귀 계수의 추정</vt:lpstr>
      <vt:lpstr>다중 선형 회귀 모형: 회귀 계수의 추정</vt:lpstr>
      <vt:lpstr>다중 선형 회귀 모형: 회귀 계수의 추정</vt:lpstr>
      <vt:lpstr>다중 선형 회귀 모형: 회귀 계수의 추정</vt:lpstr>
      <vt:lpstr>다중 선형 회귀 모형: 회귀 계수의 추정</vt:lpstr>
      <vt:lpstr>다중 선형 회귀 모형: 회귀 계수의 추정</vt:lpstr>
      <vt:lpstr>다중 선형 회귀 모형: 회귀 모형의 적합도</vt:lpstr>
      <vt:lpstr>다중 선형 회귀 모형: 회귀 모형의 적합도</vt:lpstr>
      <vt:lpstr>다중 선형 회귀 모형: 회귀 모형의 적합도</vt:lpstr>
      <vt:lpstr>다중 선형 회귀 모형: 회귀 모형의 적합도</vt:lpstr>
      <vt:lpstr>다중 선형 회귀 모형: 회귀 모형의 적합도</vt:lpstr>
      <vt:lpstr>다중 선형 회귀 모형: 회귀 모형의 적합도</vt:lpstr>
      <vt:lpstr>다중 선형 회귀 모형: 회귀 모형의 적합도</vt:lpstr>
      <vt:lpstr>다중 선형 회귀 모형: 예시</vt:lpstr>
      <vt:lpstr>다중 선형 회귀 모형: 예시</vt:lpstr>
      <vt:lpstr>다중 선형 회귀 모형: 예시</vt:lpstr>
      <vt:lpstr>다중 선형 회귀 모형: 예시</vt:lpstr>
      <vt:lpstr>다중 선형 회귀 모형: 예시</vt:lpstr>
      <vt:lpstr>PowerPoint 프레젠테이션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Logistic Regression</vt:lpstr>
      <vt:lpstr>로지스틱 회귀분석: 승산 (Odds)</vt:lpstr>
      <vt:lpstr>로지스틱 회귀분석: 승산 (Odds)</vt:lpstr>
      <vt:lpstr>로지스틱 회귀분석: 승산 (Odds)</vt:lpstr>
      <vt:lpstr>로지스틱 회귀분석: 승산 (Odds)</vt:lpstr>
      <vt:lpstr>로지스틱 회귀분석: Equation</vt:lpstr>
      <vt:lpstr>로지스틱 회귀분석: Equation</vt:lpstr>
      <vt:lpstr>로지스틱 회귀분석: 학습</vt:lpstr>
      <vt:lpstr>로지스틱 회귀분석: 학습</vt:lpstr>
      <vt:lpstr>로지스틱 회귀분석: 학습</vt:lpstr>
      <vt:lpstr>로지스틱 회귀분석: 학습 (Optional)</vt:lpstr>
      <vt:lpstr>로지스틱 회귀분석: 학습 (Optional)</vt:lpstr>
      <vt:lpstr>기울기 하강: Gradient Descent</vt:lpstr>
      <vt:lpstr>기울기 하강: Gradient Descent</vt:lpstr>
      <vt:lpstr>로지스틱 회귀분석: 성공 확률</vt:lpstr>
      <vt:lpstr>로지스틱 함수의 의미</vt:lpstr>
      <vt:lpstr>로지스틱 함수의 의미</vt:lpstr>
      <vt:lpstr>로지스틱 회귀분석: 해석</vt:lpstr>
      <vt:lpstr>로지스틱 회귀분석: 해석</vt:lpstr>
      <vt:lpstr>로지스틱 회귀분석: 해석</vt:lpstr>
      <vt:lpstr>로지스틱 회귀분석: 해석</vt:lpstr>
      <vt:lpstr>로지스틱 회귀분석: 해석</vt:lpstr>
      <vt:lpstr>로지스틱 회귀분석: 해석</vt:lpstr>
      <vt:lpstr>로지스틱 회귀분석: 해석</vt:lpstr>
      <vt:lpstr>로지스틱 회귀분석: 예시</vt:lpstr>
      <vt:lpstr>로지스틱 회귀분석: 예시</vt:lpstr>
      <vt:lpstr>로지스틱 회귀분석: 예시</vt:lpstr>
      <vt:lpstr>다항 로지스틱 회귀분석</vt:lpstr>
      <vt:lpstr>다항 로지스틱 회귀분석</vt:lpstr>
      <vt:lpstr>다항 로지스틱 회귀분석</vt:lpstr>
      <vt:lpstr>다항 로지스틱 회귀분석</vt:lpstr>
      <vt:lpstr>PowerPoint 프레젠테이션</vt:lpstr>
      <vt:lpstr>여러 가지 머신러닝 알고리즘이 필요한 이유?</vt:lpstr>
      <vt:lpstr>여러 가지 머신러닝 알고리즘이 필요한 이유?</vt:lpstr>
      <vt:lpstr>Decision Tree</vt:lpstr>
      <vt:lpstr>Decision Tree</vt:lpstr>
      <vt:lpstr>Decision Tree</vt:lpstr>
      <vt:lpstr>Classification and Regression Tree: CART</vt:lpstr>
      <vt:lpstr>Classification and Regression Tree: CART</vt:lpstr>
      <vt:lpstr>CART: 재귀적 분기</vt:lpstr>
      <vt:lpstr>CART: 재귀적 분기</vt:lpstr>
      <vt:lpstr>불순도 지표: 지니 계수(Gini Index)</vt:lpstr>
      <vt:lpstr>불순도 지표: 지니 계수(Gini Index)</vt:lpstr>
      <vt:lpstr>CART: 재귀적 분기</vt:lpstr>
      <vt:lpstr>CART: 재귀적 분기</vt:lpstr>
      <vt:lpstr>CART: 재귀적 분기</vt:lpstr>
      <vt:lpstr>CART: 재귀적 분기</vt:lpstr>
      <vt:lpstr>CART: 재귀적 분기</vt:lpstr>
      <vt:lpstr>CART: 재귀적 분기</vt:lpstr>
      <vt:lpstr>CART: 재귀적 분기</vt:lpstr>
      <vt:lpstr>의사결정나무: 과적합 문제</vt:lpstr>
      <vt:lpstr>의사결정나무: 과적합 문제</vt:lpstr>
      <vt:lpstr>의사결정나무: 가지치기 (Pruning)</vt:lpstr>
      <vt:lpstr>의사결정나무: 가지치기 (Pruning)</vt:lpstr>
      <vt:lpstr>의사결정나무: 가지치기 (Pruning)</vt:lpstr>
      <vt:lpstr>의사결정나무: 가지치기 (Pruning)</vt:lpstr>
      <vt:lpstr>의사결정나무: 가지치기 (Pruning)</vt:lpstr>
      <vt:lpstr>의사결정나무: 가지치기 (Pruning)</vt:lpstr>
      <vt:lpstr>의사결정나무: 가지치기 (Pruning)</vt:lpstr>
      <vt:lpstr>의사결정나무: 가지치기 (Pruning)</vt:lpstr>
      <vt:lpstr>CART: 예측</vt:lpstr>
      <vt:lpstr>의사결정나무 예시</vt:lpstr>
      <vt:lpstr>의사결정나무 예시</vt:lpstr>
      <vt:lpstr>의사결정나무 예시</vt:lpstr>
      <vt:lpstr>의사결정나무 예시: 규칙 생성</vt:lpstr>
      <vt:lpstr>의사결정나무: 회귀</vt:lpstr>
      <vt:lpstr>의사결정나무: 회귀</vt:lpstr>
      <vt:lpstr>의사결정나무: 회귀</vt:lpstr>
      <vt:lpstr>의사결정나무: 회귀</vt:lpstr>
      <vt:lpstr>의사결정나무: 회귀</vt:lpstr>
      <vt:lpstr>의사결정나무: 회귀</vt:lpstr>
      <vt:lpstr>의사결정나무: 회귀</vt:lpstr>
      <vt:lpstr>의사결정나무: 요약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pskang</dc:creator>
  <cp:lastModifiedBy>pskang</cp:lastModifiedBy>
  <cp:revision>172</cp:revision>
  <dcterms:created xsi:type="dcterms:W3CDTF">2016-12-27T06:18:09Z</dcterms:created>
  <dcterms:modified xsi:type="dcterms:W3CDTF">2019-08-01T06:33:14Z</dcterms:modified>
</cp:coreProperties>
</file>